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2" r:id="rId1"/>
  </p:sldMasterIdLst>
  <p:notesMasterIdLst>
    <p:notesMasterId r:id="rId32"/>
  </p:notesMasterIdLst>
  <p:handoutMasterIdLst>
    <p:handoutMasterId r:id="rId33"/>
  </p:handoutMasterIdLst>
  <p:sldIdLst>
    <p:sldId id="257" r:id="rId2"/>
    <p:sldId id="342" r:id="rId3"/>
    <p:sldId id="345" r:id="rId4"/>
    <p:sldId id="344" r:id="rId5"/>
    <p:sldId id="343" r:id="rId6"/>
    <p:sldId id="356" r:id="rId7"/>
    <p:sldId id="357" r:id="rId8"/>
    <p:sldId id="361" r:id="rId9"/>
    <p:sldId id="369" r:id="rId10"/>
    <p:sldId id="355" r:id="rId11"/>
    <p:sldId id="354" r:id="rId12"/>
    <p:sldId id="379" r:id="rId13"/>
    <p:sldId id="353" r:id="rId14"/>
    <p:sldId id="370" r:id="rId15"/>
    <p:sldId id="378" r:id="rId16"/>
    <p:sldId id="375" r:id="rId17"/>
    <p:sldId id="352" r:id="rId18"/>
    <p:sldId id="351" r:id="rId19"/>
    <p:sldId id="349" r:id="rId20"/>
    <p:sldId id="376" r:id="rId21"/>
    <p:sldId id="371" r:id="rId22"/>
    <p:sldId id="377" r:id="rId23"/>
    <p:sldId id="365" r:id="rId24"/>
    <p:sldId id="372" r:id="rId25"/>
    <p:sldId id="373" r:id="rId26"/>
    <p:sldId id="367" r:id="rId27"/>
    <p:sldId id="368" r:id="rId28"/>
    <p:sldId id="350" r:id="rId29"/>
    <p:sldId id="360" r:id="rId30"/>
    <p:sldId id="380" r:id="rId31"/>
  </p:sldIdLst>
  <p:sldSz cx="9144000" cy="6858000" type="screen4x3"/>
  <p:notesSz cx="9926638" cy="6797675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0FE1"/>
    <a:srgbClr val="E9E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69194" autoAdjust="0"/>
  </p:normalViewPr>
  <p:slideViewPr>
    <p:cSldViewPr>
      <p:cViewPr>
        <p:scale>
          <a:sx n="82" d="100"/>
          <a:sy n="82" d="100"/>
        </p:scale>
        <p:origin x="-1818" y="-7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4" y="662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43015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5622801" y="1"/>
            <a:ext cx="43015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1CF71D1-B0D3-47D0-809F-D5BCA2F0C702}" type="datetimeFigureOut">
              <a:rPr lang="hr-HR"/>
              <a:pPr>
                <a:defRPr/>
              </a:pPr>
              <a:t>27.4.2018.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5" y="6456612"/>
            <a:ext cx="43015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5622801" y="6456612"/>
            <a:ext cx="43015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5BB970-976D-4173-8E28-39027EF763E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0535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5621698" y="2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595BF-CD4C-4BA6-8F76-9D417DCCC692}" type="datetimeFigureOut">
              <a:rPr lang="hr-HR" smtClean="0"/>
              <a:pPr/>
              <a:t>27.4.2018.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992204" y="3228706"/>
            <a:ext cx="7942238" cy="305911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6456327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5621698" y="6456327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71E7D-106A-4F64-8FC2-EEF56D42D09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4244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71E7D-106A-4F64-8FC2-EEF56D42D092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8266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71E7D-106A-4F64-8FC2-EEF56D42D092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8266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71E7D-106A-4F64-8FC2-EEF56D42D092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8266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71E7D-106A-4F64-8FC2-EEF56D42D092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8266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71E7D-106A-4F64-8FC2-EEF56D42D092}" type="slidenum">
              <a:rPr lang="hr-HR" smtClean="0"/>
              <a:pPr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8266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71E7D-106A-4F64-8FC2-EEF56D42D092}" type="slidenum">
              <a:rPr lang="hr-HR" smtClean="0"/>
              <a:pPr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8266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71E7D-106A-4F64-8FC2-EEF56D42D092}" type="slidenum">
              <a:rPr lang="hr-HR" smtClean="0"/>
              <a:pPr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8266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71E7D-106A-4F64-8FC2-EEF56D42D092}" type="slidenum">
              <a:rPr lang="hr-HR" smtClean="0"/>
              <a:pPr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8266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71E7D-106A-4F64-8FC2-EEF56D42D092}" type="slidenum">
              <a:rPr lang="hr-HR" smtClean="0"/>
              <a:pPr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82664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71E7D-106A-4F64-8FC2-EEF56D42D092}" type="slidenum">
              <a:rPr lang="hr-HR" smtClean="0"/>
              <a:pPr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82664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71E7D-106A-4F64-8FC2-EEF56D42D092}" type="slidenum">
              <a:rPr lang="hr-HR" smtClean="0"/>
              <a:pPr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8266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71E7D-106A-4F64-8FC2-EEF56D42D092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82664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71E7D-106A-4F64-8FC2-EEF56D42D092}" type="slidenum">
              <a:rPr lang="hr-HR" smtClean="0"/>
              <a:pPr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82664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71E7D-106A-4F64-8FC2-EEF56D42D092}" type="slidenum">
              <a:rPr lang="hr-HR" smtClean="0"/>
              <a:pPr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82664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71E7D-106A-4F64-8FC2-EEF56D42D092}" type="slidenum">
              <a:rPr lang="hr-HR" smtClean="0"/>
              <a:pPr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82664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71E7D-106A-4F64-8FC2-EEF56D42D092}" type="slidenum">
              <a:rPr lang="hr-HR" smtClean="0"/>
              <a:pPr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82664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71E7D-106A-4F64-8FC2-EEF56D42D092}" type="slidenum">
              <a:rPr lang="hr-HR" smtClean="0"/>
              <a:pPr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82664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71E7D-106A-4F64-8FC2-EEF56D42D092}" type="slidenum">
              <a:rPr lang="hr-HR" smtClean="0"/>
              <a:pPr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82664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71E7D-106A-4F64-8FC2-EEF56D42D092}" type="slidenum">
              <a:rPr lang="hr-HR" smtClean="0"/>
              <a:pPr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82664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71E7D-106A-4F64-8FC2-EEF56D42D092}" type="slidenum">
              <a:rPr lang="hr-HR" smtClean="0"/>
              <a:pPr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82664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71E7D-106A-4F64-8FC2-EEF56D42D092}" type="slidenum">
              <a:rPr lang="hr-HR" smtClean="0"/>
              <a:pPr/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82664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71E7D-106A-4F64-8FC2-EEF56D42D092}" type="slidenum">
              <a:rPr lang="hr-HR" smtClean="0"/>
              <a:pPr/>
              <a:t>29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8266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71E7D-106A-4F64-8FC2-EEF56D42D092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82664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71E7D-106A-4F64-8FC2-EEF56D42D092}" type="slidenum">
              <a:rPr lang="hr-HR" smtClean="0"/>
              <a:pPr/>
              <a:t>30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8266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71E7D-106A-4F64-8FC2-EEF56D42D092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8266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71E7D-106A-4F64-8FC2-EEF56D42D092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8266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71E7D-106A-4F64-8FC2-EEF56D42D092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8266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71E7D-106A-4F64-8FC2-EEF56D42D092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8266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71E7D-106A-4F64-8FC2-EEF56D42D092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8266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71E7D-106A-4F64-8FC2-EEF56D42D092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8266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Pravokutnik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ravokutnik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Pravokutnik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10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64734827-CF0A-4951-AA92-CE8348EB208D}" type="datetimeFigureOut">
              <a:rPr lang="hr-HR"/>
              <a:pPr>
                <a:defRPr/>
              </a:pPr>
              <a:t>27.4.2018.</a:t>
            </a:fld>
            <a:endParaRPr lang="hr-HR"/>
          </a:p>
        </p:txBody>
      </p:sp>
      <p:sp>
        <p:nvSpPr>
          <p:cNvPr id="11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2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A2595-1933-4900-ABE0-E64F39C5F09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D5160-60BB-46A2-B6B6-3AB9C184C199}" type="datetimeFigureOut">
              <a:rPr lang="hr-HR"/>
              <a:pPr>
                <a:defRPr/>
              </a:pPr>
              <a:t>27.4.2018.</a:t>
            </a:fld>
            <a:endParaRPr lang="hr-HR"/>
          </a:p>
        </p:txBody>
      </p:sp>
      <p:sp>
        <p:nvSpPr>
          <p:cNvPr id="5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9382F-A0D2-4FF8-A994-1E3D1E19E04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avni poveznik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Jednakokračni trokut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avni poveznik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E502F-E5F3-4EF8-8F50-5F54A68A9E9E}" type="datetimeFigureOut">
              <a:rPr lang="hr-HR"/>
              <a:pPr>
                <a:defRPr/>
              </a:pPr>
              <a:t>27.4.2018.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E0008-D9DC-43B4-B4CF-C4B3B129AE0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F3F6E-20DD-48B7-987C-AF13F599AE3D}" type="datetimeFigureOut">
              <a:rPr lang="hr-HR"/>
              <a:pPr>
                <a:defRPr/>
              </a:pPr>
              <a:t>27.4.2018.</a:t>
            </a:fld>
            <a:endParaRPr lang="hr-HR"/>
          </a:p>
        </p:txBody>
      </p:sp>
      <p:sp>
        <p:nvSpPr>
          <p:cNvPr id="5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FD2CE-3E06-4A62-8821-BD181917F37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Pravokutnik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49ACA-EFC9-42D8-B5AE-1E9DF0E56FE8}" type="datetimeFigureOut">
              <a:rPr lang="hr-HR"/>
              <a:pPr>
                <a:defRPr/>
              </a:pPr>
              <a:t>27.4.2018.</a:t>
            </a:fld>
            <a:endParaRPr lang="hr-HR"/>
          </a:p>
        </p:txBody>
      </p:sp>
      <p:sp>
        <p:nvSpPr>
          <p:cNvPr id="7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93E69-1996-405C-8D2B-9585BF0B34B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BBE43-7674-42C7-8786-4263B3890790}" type="datetimeFigureOut">
              <a:rPr lang="hr-HR"/>
              <a:pPr>
                <a:defRPr/>
              </a:pPr>
              <a:t>27.4.2018.</a:t>
            </a:fld>
            <a:endParaRPr lang="hr-HR"/>
          </a:p>
        </p:txBody>
      </p:sp>
      <p:sp>
        <p:nvSpPr>
          <p:cNvPr id="6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BEE1F-8C0E-409E-8505-305858598EA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2C4CD-E4B4-4D8F-AA68-90CB9DDB1FD9}" type="datetimeFigureOut">
              <a:rPr lang="hr-HR"/>
              <a:pPr>
                <a:defRPr/>
              </a:pPr>
              <a:t>27.4.2018.</a:t>
            </a:fld>
            <a:endParaRPr lang="hr-HR"/>
          </a:p>
        </p:txBody>
      </p:sp>
      <p:sp>
        <p:nvSpPr>
          <p:cNvPr id="8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C655D-A748-497C-AB4F-AD0C3F84EDF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Jednakokračni trokut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4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B3646-447C-4B9A-AB2C-004F5C4087CF}" type="datetimeFigureOut">
              <a:rPr lang="hr-HR"/>
              <a:pPr>
                <a:defRPr/>
              </a:pPr>
              <a:t>27.4.2018.</a:t>
            </a:fld>
            <a:endParaRPr lang="hr-HR"/>
          </a:p>
        </p:txBody>
      </p:sp>
      <p:sp>
        <p:nvSpPr>
          <p:cNvPr id="5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209A4-53BE-4356-B074-2D7783E9094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avni poveznik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Jednakokračni trokut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7B7ED-3E58-441B-882C-E6404AFABEA8}" type="datetimeFigureOut">
              <a:rPr lang="hr-HR"/>
              <a:pPr>
                <a:defRPr/>
              </a:pPr>
              <a:t>27.4.2018.</a:t>
            </a:fld>
            <a:endParaRPr lang="hr-HR"/>
          </a:p>
        </p:txBody>
      </p:sp>
      <p:sp>
        <p:nvSpPr>
          <p:cNvPr id="5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2CA4D-096F-4EF7-9997-2348527BF4F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ni poveznik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avni poveznik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Jednakokračni trokut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12" name="Rezervirano mjesto sadržaja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8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D22E6-E462-42A5-A27B-9CE6B217C2C2}" type="datetimeFigureOut">
              <a:rPr lang="hr-HR"/>
              <a:pPr>
                <a:defRPr/>
              </a:pPr>
              <a:t>27.4.2018.</a:t>
            </a:fld>
            <a:endParaRPr lang="hr-HR"/>
          </a:p>
        </p:txBody>
      </p:sp>
      <p:sp>
        <p:nvSpPr>
          <p:cNvPr id="9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AC581-33E6-4CF7-B365-30865FB63BB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ni poveznik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Jednakokračni trokut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Pravokutnik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hr-HR" noProof="0" smtClean="0"/>
              <a:t>Pritisnite ikonu za dodavanje slike</a:t>
            </a:r>
            <a:endParaRPr lang="en-US" noProof="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8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86D39-A1B9-4B10-8140-CC8113894679}" type="datetimeFigureOut">
              <a:rPr lang="hr-HR"/>
              <a:pPr>
                <a:defRPr/>
              </a:pPr>
              <a:t>27.4.2018.</a:t>
            </a:fld>
            <a:endParaRPr lang="hr-HR"/>
          </a:p>
        </p:txBody>
      </p:sp>
      <p:sp>
        <p:nvSpPr>
          <p:cNvPr id="9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C827B-D72D-4032-A010-46F1D6ACBA9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  <a:endParaRPr lang="en-US" smtClean="0"/>
          </a:p>
        </p:txBody>
      </p:sp>
      <p:sp>
        <p:nvSpPr>
          <p:cNvPr id="1027" name="Rezervirano mjesto teksta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12894E6-899F-4B9D-8340-8F593D4B09DD}" type="datetimeFigureOut">
              <a:rPr lang="hr-HR"/>
              <a:pPr>
                <a:defRPr/>
              </a:pPr>
              <a:t>27.4.2018.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4948249-9E99-41AC-987B-741042F6AF3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28" name="Ravni poveznik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Ravni poveznik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Jednakokračni trokut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1" r:id="rId2"/>
    <p:sldLayoutId id="2147484036" r:id="rId3"/>
    <p:sldLayoutId id="2147484032" r:id="rId4"/>
    <p:sldLayoutId id="2147484033" r:id="rId5"/>
    <p:sldLayoutId id="2147484037" r:id="rId6"/>
    <p:sldLayoutId id="2147484038" r:id="rId7"/>
    <p:sldLayoutId id="2147484039" r:id="rId8"/>
    <p:sldLayoutId id="2147484040" r:id="rId9"/>
    <p:sldLayoutId id="2147484034" r:id="rId10"/>
    <p:sldLayoutId id="21474840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google.hr/url?sa=i&amp;rct=j&amp;q=&amp;esrc=s&amp;source=images&amp;cd=&amp;cad=rja&amp;uact=8&amp;ved=2ahUKEwjY6cX5nNDaAhVCKewKHTPNDxAQjRx6BAgAEAU&amp;url=http://www.veritas.hr/casopisi/2009_07-08/7_2009_oaza.html&amp;psig=AOvVaw12sJr2REMrJIUKLSyte5Mq&amp;ust=1524566822090058" TargetMode="Externa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mailto:info@sukobinteresa.hr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mailto:info@sukobinteresa.hr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990600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hr-HR" sz="3600" dirty="0" smtClean="0">
                <a:solidFill>
                  <a:srgbClr val="FFFF00"/>
                </a:solidFill>
              </a:rPr>
              <a:t>    </a:t>
            </a:r>
            <a:br>
              <a:rPr lang="hr-HR" sz="3600" dirty="0" smtClean="0">
                <a:solidFill>
                  <a:srgbClr val="FFFF00"/>
                </a:solidFill>
              </a:rPr>
            </a:br>
            <a:r>
              <a:rPr lang="hr-HR" sz="3600" dirty="0" smtClean="0">
                <a:solidFill>
                  <a:srgbClr val="FFFF00"/>
                </a:solidFill>
              </a:rPr>
              <a:t>         </a:t>
            </a:r>
            <a:endParaRPr lang="hr-H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Rezervirano mjesto sadržaja 3" descr="Hrvatski_drzavni_grb_XXL_815x1000_pxl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9961" y="260648"/>
            <a:ext cx="802374" cy="864096"/>
          </a:xfrm>
          <a:effectLst>
            <a:softEdge rad="112500"/>
          </a:effectLst>
        </p:spPr>
      </p:pic>
      <p:sp>
        <p:nvSpPr>
          <p:cNvPr id="9220" name="TekstniOkvir 5"/>
          <p:cNvSpPr txBox="1">
            <a:spLocks noChangeArrowheads="1"/>
          </p:cNvSpPr>
          <p:nvPr/>
        </p:nvSpPr>
        <p:spPr bwMode="auto">
          <a:xfrm>
            <a:off x="468313" y="1700808"/>
            <a:ext cx="80010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hr-H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PODNOŠENJE </a:t>
            </a:r>
          </a:p>
          <a:p>
            <a:pPr algn="ctr"/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IZVJEŠĆA O IMOVINSKOM STANJU 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PROVJERA PODATAKA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2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2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Varaždin, 15. svibanj 2018</a:t>
            </a:r>
            <a:r>
              <a:rPr lang="hr-HR" b="1" dirty="0" smtClean="0">
                <a:latin typeface="Corbel" pitchFamily="34" charset="0"/>
              </a:rPr>
              <a:t>.</a:t>
            </a:r>
            <a:endParaRPr lang="hr-HR" b="1" dirty="0">
              <a:latin typeface="Corbel" pitchFamily="34" charset="0"/>
            </a:endParaRPr>
          </a:p>
          <a:p>
            <a:pPr algn="ctr"/>
            <a:endParaRPr lang="hr-HR" sz="2200" dirty="0">
              <a:solidFill>
                <a:srgbClr val="FFFF00"/>
              </a:solidFill>
              <a:latin typeface="Corbel" pitchFamily="34" charset="0"/>
            </a:endParaRPr>
          </a:p>
        </p:txBody>
      </p:sp>
      <p:pic>
        <p:nvPicPr>
          <p:cNvPr id="5" name="Picture 4" descr="\\172.16.10.22\dkukavica$\DAMIR KUKAVICA - SLUŽBENI DOKUMENTI\INFORMATIZACIJA i LICENCE\INFORMATIZACIJA\NUMERO INFORMATIKA\LOGOTIP\logo-mail-potpi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2039491" cy="72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990600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hr-HR" sz="3600" dirty="0" smtClean="0">
                <a:solidFill>
                  <a:srgbClr val="FFFF00"/>
                </a:solidFill>
              </a:rPr>
              <a:t>    </a:t>
            </a:r>
            <a:br>
              <a:rPr lang="hr-HR" sz="3600" dirty="0" smtClean="0">
                <a:solidFill>
                  <a:srgbClr val="FFFF00"/>
                </a:solidFill>
              </a:rPr>
            </a:br>
            <a:r>
              <a:rPr lang="hr-HR" sz="3600" dirty="0" smtClean="0">
                <a:solidFill>
                  <a:srgbClr val="FFFF00"/>
                </a:solidFill>
              </a:rPr>
              <a:t>   </a:t>
            </a:r>
            <a:endParaRPr lang="hr-H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Rezervirano mjesto sadržaja 3" descr="Hrvatski_drzavni_grb_XXL_815x1000_pxl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9961" y="260648"/>
            <a:ext cx="802374" cy="864096"/>
          </a:xfrm>
          <a:effectLst>
            <a:softEdge rad="112500"/>
          </a:effectLst>
        </p:spPr>
      </p:pic>
      <p:sp>
        <p:nvSpPr>
          <p:cNvPr id="9220" name="TekstniOkvir 5"/>
          <p:cNvSpPr txBox="1">
            <a:spLocks noChangeArrowheads="1"/>
          </p:cNvSpPr>
          <p:nvPr/>
        </p:nvSpPr>
        <p:spPr bwMode="auto">
          <a:xfrm>
            <a:off x="467544" y="1190357"/>
            <a:ext cx="813690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hr-HR" sz="2400" b="1" dirty="0" smtClean="0"/>
              <a:t>PODNOŠENJE IZVJEŠĆA</a:t>
            </a:r>
          </a:p>
          <a:p>
            <a:pPr algn="just"/>
            <a:endParaRPr lang="hr-HR" sz="2400" b="1" dirty="0" smtClean="0"/>
          </a:p>
          <a:p>
            <a:pPr algn="just"/>
            <a:r>
              <a:rPr lang="hr-HR" sz="2400" b="1" dirty="0" smtClean="0"/>
              <a:t>Izvješće </a:t>
            </a:r>
            <a:r>
              <a:rPr lang="hr-HR" sz="2400" b="1" dirty="0"/>
              <a:t>o imovinskom stanju podnosi se isključivo na </a:t>
            </a:r>
            <a:r>
              <a:rPr lang="hr-HR" sz="2400" b="1" dirty="0">
                <a:solidFill>
                  <a:srgbClr val="C00000"/>
                </a:solidFill>
              </a:rPr>
              <a:t>elektronskom obrascu </a:t>
            </a:r>
            <a:r>
              <a:rPr lang="hr-HR" sz="2400" b="1" dirty="0"/>
              <a:t>koji </a:t>
            </a:r>
            <a:r>
              <a:rPr lang="hr-HR" sz="2400" b="1" dirty="0" smtClean="0"/>
              <a:t>se nalazi u okviru korisničkog računa dužnosnika.</a:t>
            </a:r>
          </a:p>
          <a:p>
            <a:pPr algn="just"/>
            <a:endParaRPr lang="hr-HR" sz="2400" b="1" dirty="0" smtClean="0"/>
          </a:p>
          <a:p>
            <a:pPr algn="just"/>
            <a:r>
              <a:rPr lang="hr-HR" sz="2400" b="1" dirty="0" smtClean="0"/>
              <a:t>Obrazac izvješća utvrđen je odlukom Povjerenstva temeljem ovlasti iz članka 8. stavak 9. ZSSI-a i objavljen u „Narodnim novinama” br. 4/2015.  </a:t>
            </a:r>
          </a:p>
          <a:p>
            <a:pPr algn="just"/>
            <a:endParaRPr lang="hr-HR" sz="2400" b="1" dirty="0" smtClean="0">
              <a:solidFill>
                <a:srgbClr val="0070C0"/>
              </a:solidFill>
            </a:endParaRPr>
          </a:p>
          <a:p>
            <a:pPr algn="just"/>
            <a:r>
              <a:rPr lang="hr-HR" sz="2400" b="1" dirty="0" smtClean="0"/>
              <a:t>Mogućnost </a:t>
            </a:r>
            <a:r>
              <a:rPr lang="hr-HR" sz="2400" b="1" dirty="0"/>
              <a:t>podnošenja izvješća o imovinskom stanju imaju samo korisnici uneseni u registar kao dužnosnici. </a:t>
            </a:r>
            <a:endParaRPr lang="hr-HR" sz="2400" b="1" dirty="0" smtClean="0"/>
          </a:p>
          <a:p>
            <a:pPr algn="just"/>
            <a:endParaRPr lang="hr-HR" sz="2400" b="1" dirty="0"/>
          </a:p>
        </p:txBody>
      </p:sp>
      <p:pic>
        <p:nvPicPr>
          <p:cNvPr id="5" name="Picture 4" descr="\\172.16.10.22\dkukavica$\DAMIR KUKAVICA - SLUŽBENI DOKUMENTI\INFORMATIZACIJA i LICENCE\INFORMATIZACIJA\NUMERO INFORMATIKA\LOGOTIP\logo-mail-potpi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2039491" cy="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04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990600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hr-HR" sz="3600" dirty="0" smtClean="0">
                <a:solidFill>
                  <a:srgbClr val="FFFF00"/>
                </a:solidFill>
              </a:rPr>
              <a:t>    </a:t>
            </a:r>
            <a:br>
              <a:rPr lang="hr-HR" sz="3600" dirty="0" smtClean="0">
                <a:solidFill>
                  <a:srgbClr val="FFFF00"/>
                </a:solidFill>
              </a:rPr>
            </a:br>
            <a:r>
              <a:rPr lang="hr-HR" sz="3600" dirty="0" smtClean="0">
                <a:solidFill>
                  <a:srgbClr val="FFFF00"/>
                </a:solidFill>
              </a:rPr>
              <a:t>         </a:t>
            </a:r>
            <a:endParaRPr lang="hr-H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Rezervirano mjesto sadržaja 3" descr="Hrvatski_drzavni_grb_XXL_815x1000_pxl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9961" y="260648"/>
            <a:ext cx="802374" cy="864096"/>
          </a:xfrm>
          <a:effectLst>
            <a:softEdge rad="112500"/>
          </a:effectLst>
        </p:spPr>
      </p:pic>
      <p:sp>
        <p:nvSpPr>
          <p:cNvPr id="9220" name="TekstniOkvir 5"/>
          <p:cNvSpPr txBox="1">
            <a:spLocks noChangeArrowheads="1"/>
          </p:cNvSpPr>
          <p:nvPr/>
        </p:nvSpPr>
        <p:spPr bwMode="auto">
          <a:xfrm>
            <a:off x="323528" y="1199649"/>
            <a:ext cx="835292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HR" sz="2400" b="1" dirty="0" smtClean="0"/>
              <a:t>OTVARANJE KORISNIČKOG RAČUNA</a:t>
            </a:r>
          </a:p>
          <a:p>
            <a:pPr algn="just"/>
            <a:endParaRPr lang="hr-HR" sz="2400" b="1" dirty="0"/>
          </a:p>
          <a:p>
            <a:pPr marL="342900" indent="-342900" algn="just">
              <a:buFontTx/>
              <a:buChar char="-"/>
            </a:pPr>
            <a:r>
              <a:rPr lang="hr-HR" sz="2400" b="1" dirty="0" smtClean="0"/>
              <a:t>podnošenjem ovjerenog zahtjeva </a:t>
            </a:r>
            <a:r>
              <a:rPr lang="hr-HR" sz="2400" b="1" dirty="0"/>
              <a:t>za otvaranje korisničkog računa na obrascu koji se nalazi na internetskoj stranici </a:t>
            </a:r>
            <a:r>
              <a:rPr lang="hr-HR" sz="2400" b="1" dirty="0" smtClean="0"/>
              <a:t>Povjerenstva, preko linka:</a:t>
            </a:r>
          </a:p>
          <a:p>
            <a:pPr marL="342900" indent="-342900" algn="just">
              <a:buFontTx/>
              <a:buChar char="-"/>
            </a:pPr>
            <a:endParaRPr lang="hr-HR" sz="2400" b="1" dirty="0"/>
          </a:p>
          <a:p>
            <a:pPr algn="just"/>
            <a:r>
              <a:rPr lang="hr-HR" sz="2400" b="1" u="sng" dirty="0" smtClean="0">
                <a:solidFill>
                  <a:srgbClr val="C00000"/>
                </a:solidFill>
              </a:rPr>
              <a:t>https</a:t>
            </a:r>
            <a:r>
              <a:rPr lang="hr-HR" sz="2400" b="1" u="sng" dirty="0">
                <a:solidFill>
                  <a:srgbClr val="C00000"/>
                </a:solidFill>
              </a:rPr>
              <a:t>://</a:t>
            </a:r>
            <a:r>
              <a:rPr lang="hr-HR" sz="2400" b="1" u="sng" dirty="0" smtClean="0">
                <a:solidFill>
                  <a:srgbClr val="C00000"/>
                </a:solidFill>
              </a:rPr>
              <a:t>www.sukobinteresa.hr/hr/user?current=node/104</a:t>
            </a:r>
          </a:p>
          <a:p>
            <a:pPr algn="just"/>
            <a:endParaRPr lang="hr-HR" sz="2400" b="1" dirty="0" smtClean="0">
              <a:solidFill>
                <a:srgbClr val="C00000"/>
              </a:solidFill>
            </a:endParaRPr>
          </a:p>
          <a:p>
            <a:pPr algn="just"/>
            <a:r>
              <a:rPr lang="hr-HR" sz="2400" b="1" dirty="0" smtClean="0"/>
              <a:t>Nakon </a:t>
            </a:r>
            <a:r>
              <a:rPr lang="hr-HR" sz="2400" b="1" dirty="0"/>
              <a:t>što zahtjev za otvaranjem korisničkog računa bude uspješno obrađen, na e-mail adresu navedenu u </a:t>
            </a:r>
            <a:r>
              <a:rPr lang="hr-HR" sz="2400" b="1" dirty="0" smtClean="0"/>
              <a:t>zahtjevu, </a:t>
            </a:r>
            <a:r>
              <a:rPr lang="hr-HR" sz="2400" b="1" dirty="0"/>
              <a:t>dužnosniku će biti upućen e-mail sa korisničkim </a:t>
            </a:r>
            <a:r>
              <a:rPr lang="hr-HR" sz="2400" b="1" dirty="0" smtClean="0"/>
              <a:t>imenom i uputom za određivanje lozinke za ulazak u korisnički račun</a:t>
            </a:r>
          </a:p>
          <a:p>
            <a:pPr marL="342900" indent="-342900" algn="just">
              <a:buFontTx/>
              <a:buChar char="-"/>
            </a:pPr>
            <a:endParaRPr lang="hr-HR" sz="2400" b="1" dirty="0"/>
          </a:p>
        </p:txBody>
      </p:sp>
      <p:pic>
        <p:nvPicPr>
          <p:cNvPr id="5" name="Picture 4" descr="\\172.16.10.22\dkukavica$\DAMIR KUKAVICA - SLUŽBENI DOKUMENTI\INFORMATIZACIJA i LICENCE\INFORMATIZACIJA\NUMERO INFORMATIKA\LOGOTIP\logo-mail-potpi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2039491" cy="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04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990600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hr-HR" sz="3600" dirty="0" smtClean="0">
                <a:solidFill>
                  <a:srgbClr val="FFFF00"/>
                </a:solidFill>
              </a:rPr>
              <a:t>    </a:t>
            </a:r>
            <a:br>
              <a:rPr lang="hr-HR" sz="3600" dirty="0" smtClean="0">
                <a:solidFill>
                  <a:srgbClr val="FFFF00"/>
                </a:solidFill>
              </a:rPr>
            </a:br>
            <a:r>
              <a:rPr lang="hr-HR" sz="3600" dirty="0" smtClean="0">
                <a:solidFill>
                  <a:srgbClr val="FFFF00"/>
                </a:solidFill>
              </a:rPr>
              <a:t>         </a:t>
            </a:r>
            <a:endParaRPr lang="hr-H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Rezervirano mjesto sadržaja 3" descr="Hrvatski_drzavni_grb_XXL_815x1000_pxl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9961" y="260648"/>
            <a:ext cx="802374" cy="864096"/>
          </a:xfrm>
          <a:effectLst>
            <a:softEdge rad="112500"/>
          </a:effectLst>
        </p:spPr>
      </p:pic>
      <p:sp>
        <p:nvSpPr>
          <p:cNvPr id="9220" name="TekstniOkvir 5"/>
          <p:cNvSpPr txBox="1">
            <a:spLocks noChangeArrowheads="1"/>
          </p:cNvSpPr>
          <p:nvPr/>
        </p:nvSpPr>
        <p:spPr bwMode="auto">
          <a:xfrm>
            <a:off x="468313" y="980728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hr-HR" sz="2400" b="1" dirty="0" smtClean="0"/>
          </a:p>
          <a:p>
            <a:pPr marL="342900" indent="-342900" algn="just">
              <a:buFontTx/>
              <a:buChar char="-"/>
            </a:pPr>
            <a:endParaRPr lang="hr-HR" sz="2400" b="1" dirty="0"/>
          </a:p>
        </p:txBody>
      </p:sp>
      <p:pic>
        <p:nvPicPr>
          <p:cNvPr id="5" name="Picture 4" descr="\\172.16.10.22\dkukavica$\DAMIR KUKAVICA - SLUŽBENI DOKUMENTI\INFORMATIZACIJA i LICENCE\INFORMATIZACIJA\NUMERO INFORMATIKA\LOGOTIP\logo-mail-potpi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2039491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76" y="1124744"/>
            <a:ext cx="7671566" cy="479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92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990600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hr-HR" sz="3600" dirty="0" smtClean="0">
                <a:solidFill>
                  <a:srgbClr val="FFFF00"/>
                </a:solidFill>
              </a:rPr>
              <a:t>    </a:t>
            </a:r>
            <a:br>
              <a:rPr lang="hr-HR" sz="3600" dirty="0" smtClean="0">
                <a:solidFill>
                  <a:srgbClr val="FFFF00"/>
                </a:solidFill>
              </a:rPr>
            </a:br>
            <a:r>
              <a:rPr lang="hr-HR" sz="3600" dirty="0" smtClean="0">
                <a:solidFill>
                  <a:srgbClr val="FFFF00"/>
                </a:solidFill>
              </a:rPr>
              <a:t>         </a:t>
            </a:r>
            <a:endParaRPr lang="hr-H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Rezervirano mjesto sadržaja 3" descr="Hrvatski_drzavni_grb_XXL_815x1000_pxl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9961" y="260648"/>
            <a:ext cx="802374" cy="864096"/>
          </a:xfrm>
          <a:effectLst>
            <a:softEdge rad="112500"/>
          </a:effectLst>
        </p:spPr>
      </p:pic>
      <p:sp>
        <p:nvSpPr>
          <p:cNvPr id="9220" name="TekstniOkvir 5"/>
          <p:cNvSpPr txBox="1">
            <a:spLocks noChangeArrowheads="1"/>
          </p:cNvSpPr>
          <p:nvPr/>
        </p:nvSpPr>
        <p:spPr bwMode="auto">
          <a:xfrm>
            <a:off x="531440" y="1196752"/>
            <a:ext cx="8001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400" b="1" dirty="0" smtClean="0"/>
              <a:t>PREPORUČENI PREGLEDNICI</a:t>
            </a:r>
          </a:p>
          <a:p>
            <a:pPr algn="just"/>
            <a:endParaRPr lang="hr-HR" sz="2400" b="1" dirty="0" smtClean="0"/>
          </a:p>
          <a:p>
            <a:pPr algn="just"/>
            <a:r>
              <a:rPr lang="hr-HR" sz="2400" b="1" dirty="0" smtClean="0"/>
              <a:t>Pri </a:t>
            </a:r>
            <a:r>
              <a:rPr lang="hr-HR" sz="2400" b="1" dirty="0"/>
              <a:t>ispunjavanju obrasca za podnošenje imovinskog stanja preporučeno je koristiti stolno ili prijenosno računalo sa jednim od sljedećih preglednika:</a:t>
            </a:r>
          </a:p>
          <a:p>
            <a:pPr lvl="0"/>
            <a:r>
              <a:rPr lang="hr-HR" sz="2400" b="1" dirty="0" smtClean="0"/>
              <a:t>	</a:t>
            </a:r>
          </a:p>
          <a:p>
            <a:pPr lvl="0"/>
            <a:r>
              <a:rPr lang="hr-HR" sz="2400" b="1" dirty="0"/>
              <a:t>	</a:t>
            </a:r>
            <a:r>
              <a:rPr lang="hr-HR" sz="2400" b="1" dirty="0" smtClean="0"/>
              <a:t>Internet </a:t>
            </a:r>
            <a:r>
              <a:rPr lang="hr-HR" sz="2400" b="1" dirty="0"/>
              <a:t>Explorer 10+</a:t>
            </a:r>
          </a:p>
          <a:p>
            <a:pPr lvl="0"/>
            <a:r>
              <a:rPr lang="hr-HR" sz="2400" b="1" dirty="0" smtClean="0"/>
              <a:t>	Chrome </a:t>
            </a:r>
            <a:r>
              <a:rPr lang="hr-HR" sz="2400" b="1" dirty="0"/>
              <a:t>v35+</a:t>
            </a:r>
          </a:p>
          <a:p>
            <a:pPr lvl="0"/>
            <a:r>
              <a:rPr lang="hr-HR" sz="2400" b="1" dirty="0" smtClean="0"/>
              <a:t>	Opera </a:t>
            </a:r>
            <a:r>
              <a:rPr lang="hr-HR" sz="2400" b="1" dirty="0"/>
              <a:t>v24+</a:t>
            </a:r>
          </a:p>
          <a:p>
            <a:pPr lvl="0"/>
            <a:r>
              <a:rPr lang="hr-HR" sz="2400" b="1" dirty="0" smtClean="0"/>
              <a:t>	Safari </a:t>
            </a:r>
            <a:r>
              <a:rPr lang="hr-HR" sz="2400" b="1" dirty="0"/>
              <a:t>5.1</a:t>
            </a:r>
          </a:p>
          <a:p>
            <a:pPr lvl="0"/>
            <a:r>
              <a:rPr lang="hr-HR" sz="2400" b="1" dirty="0" smtClean="0"/>
              <a:t>	Firefox </a:t>
            </a:r>
            <a:r>
              <a:rPr lang="hr-HR" sz="2400" b="1" dirty="0"/>
              <a:t>v32+</a:t>
            </a:r>
          </a:p>
        </p:txBody>
      </p:sp>
      <p:pic>
        <p:nvPicPr>
          <p:cNvPr id="5" name="Picture 4" descr="\\172.16.10.22\dkukavica$\DAMIR KUKAVICA - SLUŽBENI DOKUMENTI\INFORMATIZACIJA i LICENCE\INFORMATIZACIJA\NUMERO INFORMATIKA\LOGOTIP\logo-mail-potpi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2039491" cy="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04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990600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hr-HR" sz="3600" dirty="0" smtClean="0">
                <a:solidFill>
                  <a:srgbClr val="FFFF00"/>
                </a:solidFill>
              </a:rPr>
              <a:t>    </a:t>
            </a:r>
            <a:br>
              <a:rPr lang="hr-HR" sz="3600" dirty="0" smtClean="0">
                <a:solidFill>
                  <a:srgbClr val="FFFF00"/>
                </a:solidFill>
              </a:rPr>
            </a:br>
            <a:r>
              <a:rPr lang="hr-HR" sz="3600" dirty="0" smtClean="0">
                <a:solidFill>
                  <a:srgbClr val="FFFF00"/>
                </a:solidFill>
              </a:rPr>
              <a:t>         </a:t>
            </a:r>
            <a:endParaRPr lang="hr-H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Rezervirano mjesto sadržaja 3" descr="Hrvatski_drzavni_grb_XXL_815x1000_pxl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9961" y="260648"/>
            <a:ext cx="802374" cy="864096"/>
          </a:xfrm>
          <a:effectLst>
            <a:softEdge rad="112500"/>
          </a:effectLst>
        </p:spPr>
      </p:pic>
      <p:sp>
        <p:nvSpPr>
          <p:cNvPr id="9220" name="TekstniOkvir 5"/>
          <p:cNvSpPr txBox="1">
            <a:spLocks noChangeArrowheads="1"/>
          </p:cNvSpPr>
          <p:nvPr/>
        </p:nvSpPr>
        <p:spPr bwMode="auto">
          <a:xfrm>
            <a:off x="468313" y="1196752"/>
            <a:ext cx="8001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400" b="1" dirty="0" smtClean="0"/>
              <a:t>ULAZAK U KORISNIČKI RAČUN</a:t>
            </a:r>
          </a:p>
          <a:p>
            <a:pPr algn="just"/>
            <a:endParaRPr lang="hr-HR" sz="2400" b="1" dirty="0" smtClean="0"/>
          </a:p>
          <a:p>
            <a:pPr algn="just"/>
            <a:endParaRPr lang="hr-HR" sz="2400" b="1" dirty="0" smtClean="0"/>
          </a:p>
          <a:p>
            <a:pPr marL="342900" indent="-342900" algn="just">
              <a:buFontTx/>
              <a:buChar char="-"/>
            </a:pPr>
            <a:r>
              <a:rPr lang="hr-HR" sz="2400" b="1" dirty="0" smtClean="0"/>
              <a:t>automatski - prilikom određivanja lozinke,</a:t>
            </a:r>
          </a:p>
          <a:p>
            <a:pPr marL="342900" indent="-342900" algn="just">
              <a:buFontTx/>
              <a:buChar char="-"/>
            </a:pPr>
            <a:endParaRPr lang="hr-HR" sz="2400" b="1" dirty="0"/>
          </a:p>
          <a:p>
            <a:pPr marL="342900" indent="-342900" algn="just">
              <a:buFontTx/>
              <a:buChar char="-"/>
            </a:pPr>
            <a:r>
              <a:rPr lang="hr-HR" sz="2400" b="1" dirty="0" smtClean="0"/>
              <a:t>putem internetske stranice Povjerenstva</a:t>
            </a:r>
            <a:r>
              <a:rPr lang="hr-HR" sz="2400" b="1" dirty="0" smtClean="0">
                <a:solidFill>
                  <a:srgbClr val="00B0F0"/>
                </a:solidFill>
              </a:rPr>
              <a:t> </a:t>
            </a:r>
            <a:r>
              <a:rPr lang="hr-HR" sz="2400" b="1" dirty="0" smtClean="0"/>
              <a:t>odabirom opcije „Korisnički račun” i unosom:</a:t>
            </a:r>
          </a:p>
          <a:p>
            <a:pPr marL="800100" lvl="1" indent="-342900" algn="just">
              <a:buFontTx/>
              <a:buChar char="-"/>
            </a:pPr>
            <a:r>
              <a:rPr lang="hr-HR" sz="2400" b="1" dirty="0" smtClean="0">
                <a:solidFill>
                  <a:srgbClr val="C00000"/>
                </a:solidFill>
              </a:rPr>
              <a:t>korisničkog imena </a:t>
            </a:r>
            <a:r>
              <a:rPr lang="hr-HR" sz="2400" b="1" dirty="0" smtClean="0"/>
              <a:t>(e-mail na koji je račun registriran ), i</a:t>
            </a:r>
          </a:p>
          <a:p>
            <a:pPr marL="800100" lvl="1" indent="-342900" algn="just">
              <a:buFontTx/>
              <a:buChar char="-"/>
            </a:pPr>
            <a:r>
              <a:rPr lang="hr-HR" sz="2400" b="1" dirty="0" smtClean="0">
                <a:solidFill>
                  <a:srgbClr val="C00000"/>
                </a:solidFill>
              </a:rPr>
              <a:t>lozinke, </a:t>
            </a:r>
            <a:r>
              <a:rPr lang="hr-HR" sz="2400" b="1" dirty="0" smtClean="0"/>
              <a:t>koju dužnosnik određuje sam temeljem upute koju zaprimi na e-mail prilikom aktivacije korisničkog računa </a:t>
            </a:r>
            <a:endParaRPr lang="hr-HR" sz="2400" b="1" dirty="0"/>
          </a:p>
        </p:txBody>
      </p:sp>
      <p:pic>
        <p:nvPicPr>
          <p:cNvPr id="5" name="Picture 4" descr="\\172.16.10.22\dkukavica$\DAMIR KUKAVICA - SLUŽBENI DOKUMENTI\INFORMATIZACIJA i LICENCE\INFORMATIZACIJA\NUMERO INFORMATIKA\LOGOTIP\logo-mail-potpi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2039491" cy="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886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990600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hr-HR" sz="3600" dirty="0" smtClean="0">
                <a:solidFill>
                  <a:srgbClr val="FFFF00"/>
                </a:solidFill>
              </a:rPr>
              <a:t>    </a:t>
            </a:r>
            <a:br>
              <a:rPr lang="hr-HR" sz="3600" dirty="0" smtClean="0">
                <a:solidFill>
                  <a:srgbClr val="FFFF00"/>
                </a:solidFill>
              </a:rPr>
            </a:br>
            <a:r>
              <a:rPr lang="hr-HR" sz="3600" dirty="0" smtClean="0">
                <a:solidFill>
                  <a:srgbClr val="FFFF00"/>
                </a:solidFill>
              </a:rPr>
              <a:t>         </a:t>
            </a:r>
            <a:endParaRPr lang="hr-H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Rezervirano mjesto sadržaja 3" descr="Hrvatski_drzavni_grb_XXL_815x1000_pxl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9961" y="260648"/>
            <a:ext cx="802374" cy="864096"/>
          </a:xfrm>
          <a:effectLst>
            <a:softEdge rad="112500"/>
          </a:effectLst>
        </p:spPr>
      </p:pic>
      <p:pic>
        <p:nvPicPr>
          <p:cNvPr id="5" name="Picture 4" descr="\\172.16.10.22\dkukavica$\DAMIR KUKAVICA - SLUŽBENI DOKUMENTI\INFORMATIZACIJA i LICENCE\INFORMATIZACIJA\NUMERO INFORMATIKA\LOGOTIP\logo-mail-potpi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2039491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81" y="1124744"/>
            <a:ext cx="9024933" cy="564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88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990600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hr-HR" sz="3600" dirty="0" smtClean="0">
                <a:solidFill>
                  <a:srgbClr val="FFFF00"/>
                </a:solidFill>
              </a:rPr>
              <a:t>    </a:t>
            </a:r>
            <a:br>
              <a:rPr lang="hr-HR" sz="3600" dirty="0" smtClean="0">
                <a:solidFill>
                  <a:srgbClr val="FFFF00"/>
                </a:solidFill>
              </a:rPr>
            </a:br>
            <a:r>
              <a:rPr lang="hr-HR" sz="3600" dirty="0" smtClean="0">
                <a:solidFill>
                  <a:srgbClr val="FFFF00"/>
                </a:solidFill>
              </a:rPr>
              <a:t>   </a:t>
            </a:r>
            <a:endParaRPr lang="hr-H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Rezervirano mjesto sadržaja 3" descr="Hrvatski_drzavni_grb_XXL_815x1000_pxl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9961" y="260648"/>
            <a:ext cx="802374" cy="864096"/>
          </a:xfrm>
          <a:effectLst>
            <a:softEdge rad="112500"/>
          </a:effectLst>
        </p:spPr>
      </p:pic>
      <p:pic>
        <p:nvPicPr>
          <p:cNvPr id="5" name="Picture 4" descr="\\172.16.10.22\dkukavica$\DAMIR KUKAVICA - SLUŽBENI DOKUMENTI\INFORMATIZACIJA i LICENCE\INFORMATIZACIJA\NUMERO INFORMATIKA\LOGOTIP\logo-mail-potpi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2039491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32" y="1124744"/>
            <a:ext cx="8756338" cy="547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63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990600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hr-HR" sz="3600" dirty="0" smtClean="0">
                <a:solidFill>
                  <a:srgbClr val="FFFF00"/>
                </a:solidFill>
              </a:rPr>
              <a:t>    </a:t>
            </a:r>
            <a:br>
              <a:rPr lang="hr-HR" sz="3600" dirty="0" smtClean="0">
                <a:solidFill>
                  <a:srgbClr val="FFFF00"/>
                </a:solidFill>
              </a:rPr>
            </a:br>
            <a:r>
              <a:rPr lang="hr-HR" sz="3600" dirty="0" smtClean="0">
                <a:solidFill>
                  <a:srgbClr val="FFFF00"/>
                </a:solidFill>
              </a:rPr>
              <a:t>         </a:t>
            </a:r>
            <a:endParaRPr lang="hr-H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Rezervirano mjesto sadržaja 3" descr="Hrvatski_drzavni_grb_XXL_815x1000_pxl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9961" y="260648"/>
            <a:ext cx="802374" cy="864096"/>
          </a:xfrm>
          <a:effectLst>
            <a:softEdge rad="112500"/>
          </a:effectLst>
        </p:spPr>
      </p:pic>
      <p:sp>
        <p:nvSpPr>
          <p:cNvPr id="9220" name="TekstniOkvir 5"/>
          <p:cNvSpPr txBox="1">
            <a:spLocks noChangeArrowheads="1"/>
          </p:cNvSpPr>
          <p:nvPr/>
        </p:nvSpPr>
        <p:spPr bwMode="auto">
          <a:xfrm>
            <a:off x="468313" y="1196752"/>
            <a:ext cx="8001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400" b="1" dirty="0" smtClean="0"/>
              <a:t>POPUNJAVANJE OBRASCA IZVJEŠĆA</a:t>
            </a:r>
          </a:p>
          <a:p>
            <a:pPr algn="just"/>
            <a:r>
              <a:rPr lang="hr-HR" sz="2400" b="1" dirty="0" smtClean="0"/>
              <a:t> </a:t>
            </a:r>
          </a:p>
          <a:p>
            <a:pPr algn="just"/>
            <a:r>
              <a:rPr lang="hr-HR" sz="2400" b="1" dirty="0" smtClean="0"/>
              <a:t>Prilikom </a:t>
            </a:r>
            <a:r>
              <a:rPr lang="hr-HR" sz="2400" b="1" dirty="0"/>
              <a:t>pripreme obrasca izvješća o imovinskom stanju dužnosnika, web rješenje provjerava da li postoji prethodno izvješće podneseno na elektronskom obrascu</a:t>
            </a:r>
            <a:r>
              <a:rPr lang="hr-HR" sz="2400" b="1" dirty="0" smtClean="0"/>
              <a:t>.</a:t>
            </a:r>
          </a:p>
          <a:p>
            <a:pPr algn="just"/>
            <a:endParaRPr lang="hr-HR" sz="2400" b="1" dirty="0"/>
          </a:p>
          <a:p>
            <a:pPr algn="just"/>
            <a:r>
              <a:rPr lang="hr-HR" sz="2400" b="1" dirty="0"/>
              <a:t>U slučaju da je dužnosnik već ranije podnio takvo izvješće o imovinskom stanju, posljednje podneseno izvješće će biti automatski dohvaćeno</a:t>
            </a:r>
            <a:r>
              <a:rPr lang="hr-HR" sz="2400" b="1" dirty="0">
                <a:solidFill>
                  <a:srgbClr val="C00000"/>
                </a:solidFill>
              </a:rPr>
              <a:t>, a obrazac će biti pretpopunjen sa podacima iz posljednjeg izvješća.</a:t>
            </a:r>
          </a:p>
        </p:txBody>
      </p:sp>
      <p:pic>
        <p:nvPicPr>
          <p:cNvPr id="5" name="Picture 4" descr="\\172.16.10.22\dkukavica$\DAMIR KUKAVICA - SLUŽBENI DOKUMENTI\INFORMATIZACIJA i LICENCE\INFORMATIZACIJA\NUMERO INFORMATIKA\LOGOTIP\logo-mail-potpi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2039491" cy="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04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990600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hr-HR" sz="3600" dirty="0" smtClean="0">
                <a:solidFill>
                  <a:srgbClr val="FFFF00"/>
                </a:solidFill>
              </a:rPr>
              <a:t>    </a:t>
            </a:r>
            <a:br>
              <a:rPr lang="hr-HR" sz="3600" dirty="0" smtClean="0">
                <a:solidFill>
                  <a:srgbClr val="FFFF00"/>
                </a:solidFill>
              </a:rPr>
            </a:br>
            <a:r>
              <a:rPr lang="hr-HR" sz="3600" dirty="0" smtClean="0">
                <a:solidFill>
                  <a:srgbClr val="FFFF00"/>
                </a:solidFill>
              </a:rPr>
              <a:t>   </a:t>
            </a:r>
            <a:endParaRPr lang="hr-H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Rezervirano mjesto sadržaja 3" descr="Hrvatski_drzavni_grb_XXL_815x1000_pxl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9961" y="260648"/>
            <a:ext cx="802374" cy="864096"/>
          </a:xfrm>
          <a:effectLst>
            <a:softEdge rad="112500"/>
          </a:effectLst>
        </p:spPr>
      </p:pic>
      <p:pic>
        <p:nvPicPr>
          <p:cNvPr id="5" name="Picture 4" descr="\\172.16.10.22\dkukavica$\DAMIR KUKAVICA - SLUŽBENI DOKUMENTI\INFORMATIZACIJA i LICENCE\INFORMATIZACIJA\NUMERO INFORMATIKA\LOGOTIP\logo-mail-potpi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2039491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67544" y="1196752"/>
            <a:ext cx="828092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1" dirty="0" smtClean="0"/>
              <a:t>POPUNJAVANJE OBRASCA IZVJEŠĆA</a:t>
            </a:r>
          </a:p>
          <a:p>
            <a:endParaRPr lang="hr-HR" sz="2400" b="1" dirty="0"/>
          </a:p>
          <a:p>
            <a:endParaRPr lang="hr-HR" sz="2400" b="1" dirty="0" smtClean="0"/>
          </a:p>
          <a:p>
            <a:r>
              <a:rPr lang="hr-HR" sz="2400" b="1" dirty="0" smtClean="0"/>
              <a:t>Prilikom </a:t>
            </a:r>
            <a:r>
              <a:rPr lang="hr-HR" sz="2400" b="1" dirty="0"/>
              <a:t>popunjavanja obrasca izvješća dužnosnik je obvezan popuniti polja </a:t>
            </a:r>
            <a:r>
              <a:rPr lang="hr-HR" sz="2400" b="1" dirty="0" smtClean="0"/>
              <a:t>sa oznakom</a:t>
            </a:r>
          </a:p>
          <a:p>
            <a:endParaRPr lang="hr-HR" sz="2400" b="1" dirty="0" smtClean="0"/>
          </a:p>
          <a:p>
            <a:r>
              <a:rPr lang="hr-HR" sz="2400" b="1" dirty="0" smtClean="0"/>
              <a:t>Upis </a:t>
            </a:r>
            <a:r>
              <a:rPr lang="hr-HR" sz="2400" b="1" dirty="0"/>
              <a:t>podataka u zelena polja nije obvezan</a:t>
            </a:r>
            <a:r>
              <a:rPr lang="hr-HR" sz="2400" b="1" dirty="0" smtClean="0"/>
              <a:t>.</a:t>
            </a:r>
          </a:p>
          <a:p>
            <a:endParaRPr lang="hr-HR" sz="2400" b="1" dirty="0"/>
          </a:p>
          <a:p>
            <a:r>
              <a:rPr lang="hr-HR" sz="2400" b="1" dirty="0" smtClean="0"/>
              <a:t>Klikom na oznaku          uz pojedinu rubriku, otvara se</a:t>
            </a:r>
          </a:p>
          <a:p>
            <a:r>
              <a:rPr lang="hr-HR" sz="2400" b="1" dirty="0" smtClean="0"/>
              <a:t>tekst sa uputom za popunjavanje te rubrike. </a:t>
            </a:r>
          </a:p>
          <a:p>
            <a:endParaRPr lang="hr-HR" sz="2400" b="1" dirty="0"/>
          </a:p>
        </p:txBody>
      </p:sp>
      <p:pic>
        <p:nvPicPr>
          <p:cNvPr id="1028" name="Picture 4" descr="Slikovni rezultat za upitnik slik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178" y="4005064"/>
            <a:ext cx="648072" cy="65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7-Point Star 5"/>
          <p:cNvSpPr/>
          <p:nvPr/>
        </p:nvSpPr>
        <p:spPr>
          <a:xfrm>
            <a:off x="5783900" y="2708920"/>
            <a:ext cx="347462" cy="288031"/>
          </a:xfrm>
          <a:prstGeom prst="star7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904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990600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hr-HR" sz="3600" dirty="0" smtClean="0">
                <a:solidFill>
                  <a:srgbClr val="FFFF00"/>
                </a:solidFill>
              </a:rPr>
              <a:t>    </a:t>
            </a:r>
            <a:br>
              <a:rPr lang="hr-HR" sz="3600" dirty="0" smtClean="0">
                <a:solidFill>
                  <a:srgbClr val="FFFF00"/>
                </a:solidFill>
              </a:rPr>
            </a:br>
            <a:r>
              <a:rPr lang="hr-HR" sz="3600" dirty="0" smtClean="0">
                <a:solidFill>
                  <a:srgbClr val="FFFF00"/>
                </a:solidFill>
              </a:rPr>
              <a:t/>
            </a:r>
            <a:br>
              <a:rPr lang="hr-HR" sz="3600" dirty="0" smtClean="0">
                <a:solidFill>
                  <a:srgbClr val="FFFF00"/>
                </a:solidFill>
              </a:rPr>
            </a:br>
            <a:r>
              <a:rPr lang="hr-HR" sz="3600" dirty="0" smtClean="0">
                <a:solidFill>
                  <a:srgbClr val="FFFF00"/>
                </a:solidFill>
              </a:rPr>
              <a:t>   </a:t>
            </a:r>
            <a:endParaRPr lang="hr-H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Rezervirano mjesto sadržaja 3" descr="Hrvatski_drzavni_grb_XXL_815x1000_pxl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9961" y="260648"/>
            <a:ext cx="802374" cy="864096"/>
          </a:xfrm>
          <a:effectLst>
            <a:softEdge rad="112500"/>
          </a:effectLst>
        </p:spPr>
      </p:pic>
      <p:sp>
        <p:nvSpPr>
          <p:cNvPr id="9220" name="TekstniOkvir 5"/>
          <p:cNvSpPr txBox="1">
            <a:spLocks noChangeArrowheads="1"/>
          </p:cNvSpPr>
          <p:nvPr/>
        </p:nvSpPr>
        <p:spPr bwMode="auto">
          <a:xfrm>
            <a:off x="468313" y="1196752"/>
            <a:ext cx="8001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400" b="1" dirty="0"/>
              <a:t>POPUNJAVANJE OBRASCA IZVJEŠĆA</a:t>
            </a:r>
          </a:p>
          <a:p>
            <a:pPr algn="just"/>
            <a:endParaRPr lang="hr-HR" sz="2400" b="1" dirty="0" smtClean="0"/>
          </a:p>
          <a:p>
            <a:pPr algn="just"/>
            <a:r>
              <a:rPr lang="hr-HR" sz="2400" b="1" dirty="0" smtClean="0"/>
              <a:t>Prilikom ispunjavanja obrasca svake tri minute podaci se utomatski spremaju na što upozorava pojava zelenog polja u gornjem desnom uglu ekrana.</a:t>
            </a:r>
          </a:p>
          <a:p>
            <a:pPr algn="just"/>
            <a:endParaRPr lang="hr-HR" sz="2400" b="1" dirty="0"/>
          </a:p>
          <a:p>
            <a:pPr algn="just"/>
            <a:r>
              <a:rPr lang="hr-HR" sz="2400" b="1" dirty="0" smtClean="0"/>
              <a:t>Nakon popunjavanja obrasca dužnosnik može provjeriti ispravnost popunjavanja obrasca. Ako je obrazac u potpunosti popunjen sustav nudi opciju pregleda obrasca u pdf formatu, a nakon toga opcije „</a:t>
            </a:r>
            <a:r>
              <a:rPr lang="hr-HR" sz="2400" b="1" dirty="0" smtClean="0">
                <a:solidFill>
                  <a:srgbClr val="C00000"/>
                </a:solidFill>
              </a:rPr>
              <a:t>Pošalji</a:t>
            </a:r>
            <a:r>
              <a:rPr lang="hr-HR" sz="2400" b="1" dirty="0" smtClean="0"/>
              <a:t>” ili „</a:t>
            </a:r>
            <a:r>
              <a:rPr lang="hr-HR" sz="2400" b="1" dirty="0" smtClean="0">
                <a:solidFill>
                  <a:srgbClr val="C00000"/>
                </a:solidFill>
              </a:rPr>
              <a:t>Nastavi uređivati</a:t>
            </a:r>
            <a:r>
              <a:rPr lang="hr-HR" sz="2400" b="1" dirty="0" smtClean="0"/>
              <a:t>”.</a:t>
            </a:r>
          </a:p>
          <a:p>
            <a:endParaRPr lang="hr-HR" sz="2400" dirty="0" smtClean="0"/>
          </a:p>
        </p:txBody>
      </p:sp>
      <p:pic>
        <p:nvPicPr>
          <p:cNvPr id="5" name="Picture 4" descr="\\172.16.10.22\dkukavica$\DAMIR KUKAVICA - SLUŽBENI DOKUMENTI\INFORMATIZACIJA i LICENCE\INFORMATIZACIJA\NUMERO INFORMATIKA\LOGOTIP\logo-mail-potpi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2039491" cy="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04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990600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hr-HR" sz="3600" dirty="0" smtClean="0">
                <a:solidFill>
                  <a:srgbClr val="FFFF00"/>
                </a:solidFill>
              </a:rPr>
              <a:t>    </a:t>
            </a:r>
            <a:br>
              <a:rPr lang="hr-HR" sz="3600" dirty="0" smtClean="0">
                <a:solidFill>
                  <a:srgbClr val="FFFF00"/>
                </a:solidFill>
              </a:rPr>
            </a:br>
            <a:r>
              <a:rPr lang="hr-HR" sz="3600" dirty="0" smtClean="0">
                <a:solidFill>
                  <a:srgbClr val="FFFF00"/>
                </a:solidFill>
              </a:rPr>
              <a:t>      </a:t>
            </a:r>
            <a:br>
              <a:rPr lang="hr-HR" sz="3600" dirty="0" smtClean="0">
                <a:solidFill>
                  <a:srgbClr val="FFFF00"/>
                </a:solidFill>
              </a:rPr>
            </a:br>
            <a:r>
              <a:rPr lang="hr-HR" sz="3600" dirty="0" smtClean="0">
                <a:solidFill>
                  <a:srgbClr val="FFFF00"/>
                </a:solidFill>
              </a:rPr>
              <a:t/>
            </a:r>
            <a:br>
              <a:rPr lang="hr-HR" sz="3600" dirty="0" smtClean="0">
                <a:solidFill>
                  <a:srgbClr val="FFFF00"/>
                </a:solidFill>
              </a:rPr>
            </a:br>
            <a:r>
              <a:rPr lang="hr-HR" sz="3600" dirty="0" smtClean="0">
                <a:solidFill>
                  <a:srgbClr val="FFFF00"/>
                </a:solidFill>
              </a:rPr>
              <a:t>   </a:t>
            </a:r>
            <a:endParaRPr lang="hr-H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Rezervirano mjesto sadržaja 3" descr="Hrvatski_drzavni_grb_XXL_815x1000_pxl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9961" y="260648"/>
            <a:ext cx="802374" cy="864096"/>
          </a:xfrm>
          <a:effectLst>
            <a:softEdge rad="112500"/>
          </a:effectLst>
        </p:spPr>
      </p:pic>
      <p:sp>
        <p:nvSpPr>
          <p:cNvPr id="9220" name="TekstniOkvir 5"/>
          <p:cNvSpPr txBox="1">
            <a:spLocks noChangeArrowheads="1"/>
          </p:cNvSpPr>
          <p:nvPr/>
        </p:nvSpPr>
        <p:spPr bwMode="auto">
          <a:xfrm>
            <a:off x="468312" y="1196752"/>
            <a:ext cx="820814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P</a:t>
            </a:r>
            <a:r>
              <a:rPr lang="hr-HR" sz="2400" b="1" dirty="0" smtClean="0"/>
              <a:t>ODNOŠENJE IZVJEŠĆA O IMOVINSKOM STANJU </a:t>
            </a:r>
          </a:p>
          <a:p>
            <a:pPr algn="just"/>
            <a:endParaRPr lang="hr-HR" sz="2400" b="1" dirty="0" smtClean="0"/>
          </a:p>
          <a:p>
            <a:pPr algn="just"/>
            <a:endParaRPr lang="hr-HR" sz="2400" b="1" dirty="0"/>
          </a:p>
          <a:p>
            <a:pPr marL="342900" indent="-342900" algn="just">
              <a:buFontTx/>
              <a:buChar char="-"/>
            </a:pPr>
            <a:r>
              <a:rPr lang="en-US" sz="2400" b="1" dirty="0" err="1" smtClean="0"/>
              <a:t>jedna</a:t>
            </a:r>
            <a:r>
              <a:rPr lang="en-US" sz="2400" b="1" dirty="0" smtClean="0"/>
              <a:t> </a:t>
            </a:r>
            <a:r>
              <a:rPr lang="en-US" sz="2400" b="1" dirty="0"/>
              <a:t>je od </a:t>
            </a:r>
            <a:r>
              <a:rPr lang="en-US" sz="2400" b="1" dirty="0" err="1"/>
              <a:t>temeljnih</a:t>
            </a:r>
            <a:r>
              <a:rPr lang="en-US" sz="2400" b="1" dirty="0"/>
              <a:t> </a:t>
            </a:r>
            <a:r>
              <a:rPr lang="en-US" sz="2400" b="1" dirty="0" err="1"/>
              <a:t>obveza</a:t>
            </a:r>
            <a:r>
              <a:rPr lang="en-US" sz="2400" b="1" dirty="0"/>
              <a:t> </a:t>
            </a:r>
            <a:r>
              <a:rPr lang="en-US" sz="2400" b="1" dirty="0" err="1"/>
              <a:t>dužnosnika</a:t>
            </a:r>
            <a:r>
              <a:rPr lang="en-US" sz="2400" b="1" dirty="0"/>
              <a:t> </a:t>
            </a:r>
            <a:r>
              <a:rPr lang="hr-HR" sz="2400" b="1" dirty="0" smtClean="0"/>
              <a:t>definirana  </a:t>
            </a:r>
            <a:r>
              <a:rPr lang="en-US" sz="2400" b="1" dirty="0" smtClean="0"/>
              <a:t> </a:t>
            </a:r>
            <a:r>
              <a:rPr lang="hr-HR" sz="2400" b="1" dirty="0" smtClean="0"/>
              <a:t>odredbama članaka 8., 9. i 20. </a:t>
            </a:r>
            <a:r>
              <a:rPr lang="en-US" sz="2400" b="1" dirty="0" err="1" smtClean="0"/>
              <a:t>Zakona</a:t>
            </a:r>
            <a:r>
              <a:rPr lang="en-US" sz="2400" b="1" dirty="0" smtClean="0"/>
              <a:t> </a:t>
            </a:r>
            <a:r>
              <a:rPr lang="en-US" sz="2400" b="1" dirty="0"/>
              <a:t>o </a:t>
            </a:r>
            <a:r>
              <a:rPr lang="en-US" sz="2400" b="1" dirty="0" err="1"/>
              <a:t>sprječavanju</a:t>
            </a:r>
            <a:r>
              <a:rPr lang="en-US" sz="2400" b="1" dirty="0"/>
              <a:t> </a:t>
            </a:r>
            <a:r>
              <a:rPr lang="en-US" sz="2400" b="1" dirty="0" err="1"/>
              <a:t>sukoba</a:t>
            </a:r>
            <a:r>
              <a:rPr lang="en-US" sz="2400" b="1" dirty="0"/>
              <a:t> </a:t>
            </a:r>
            <a:r>
              <a:rPr lang="en-US" sz="2400" b="1" dirty="0" smtClean="0"/>
              <a:t>interesa</a:t>
            </a:r>
            <a:r>
              <a:rPr lang="hr-HR" sz="2400" b="1" dirty="0" smtClean="0"/>
              <a:t> - </a:t>
            </a:r>
            <a:r>
              <a:rPr lang="hr-HR" sz="2400" b="1" dirty="0" smtClean="0">
                <a:solidFill>
                  <a:srgbClr val="C00000"/>
                </a:solidFill>
              </a:rPr>
              <a:t>ZSSI</a:t>
            </a:r>
            <a:r>
              <a:rPr lang="hr-HR" sz="2400" b="1" dirty="0" smtClean="0"/>
              <a:t> (Narodne </a:t>
            </a:r>
            <a:r>
              <a:rPr lang="hr-HR" sz="2400" b="1" dirty="0"/>
              <a:t>novine“, broj 26/11., 12/12., 126/12. i 48/13. - pročišćeni tekst Zakona i 57/15</a:t>
            </a:r>
            <a:r>
              <a:rPr lang="hr-HR" sz="2400" b="1" dirty="0" smtClean="0"/>
              <a:t>),</a:t>
            </a:r>
          </a:p>
          <a:p>
            <a:pPr marL="342900" indent="-342900" algn="just">
              <a:buFontTx/>
              <a:buChar char="-"/>
            </a:pPr>
            <a:endParaRPr lang="hr-HR" sz="2400" b="1" dirty="0" smtClean="0"/>
          </a:p>
          <a:p>
            <a:pPr marL="342900" indent="-342900" algn="just">
              <a:buFontTx/>
              <a:buChar char="-"/>
            </a:pPr>
            <a:r>
              <a:rPr lang="hr-HR" sz="2400" b="1" dirty="0" smtClean="0"/>
              <a:t>u</a:t>
            </a:r>
            <a:r>
              <a:rPr lang="en-US" sz="2400" b="1" dirty="0" err="1" smtClean="0"/>
              <a:t>činkovit</a:t>
            </a:r>
            <a:r>
              <a:rPr lang="en-US" sz="2400" b="1" dirty="0" smtClean="0"/>
              <a:t> </a:t>
            </a:r>
            <a:r>
              <a:rPr lang="en-US" sz="2400" b="1" dirty="0"/>
              <a:t>instrument </a:t>
            </a:r>
            <a:r>
              <a:rPr lang="en-US" sz="2400" b="1" dirty="0" err="1"/>
              <a:t>sprječavanja</a:t>
            </a:r>
            <a:r>
              <a:rPr lang="en-US" sz="2400" b="1" dirty="0"/>
              <a:t> </a:t>
            </a:r>
            <a:r>
              <a:rPr lang="en-US" sz="2400" b="1" dirty="0" err="1"/>
              <a:t>sukoba</a:t>
            </a:r>
            <a:r>
              <a:rPr lang="en-US" sz="2400" b="1" dirty="0"/>
              <a:t> </a:t>
            </a:r>
            <a:r>
              <a:rPr lang="en-US" sz="2400" b="1" dirty="0" smtClean="0"/>
              <a:t>interesa</a:t>
            </a:r>
            <a:r>
              <a:rPr lang="hr-HR" sz="2400" b="1" dirty="0" smtClean="0"/>
              <a:t>,</a:t>
            </a:r>
          </a:p>
          <a:p>
            <a:pPr marL="342900" indent="-342900" algn="just">
              <a:buFontTx/>
              <a:buChar char="-"/>
            </a:pPr>
            <a:endParaRPr lang="hr-HR" sz="2400" b="1" dirty="0" smtClean="0"/>
          </a:p>
          <a:p>
            <a:pPr marL="342900" indent="-342900" algn="just">
              <a:buFontTx/>
              <a:buChar char="-"/>
            </a:pPr>
            <a:r>
              <a:rPr lang="hr-HR" sz="2400" b="1" dirty="0" smtClean="0"/>
              <a:t>učinkovit instrument </a:t>
            </a:r>
            <a:r>
              <a:rPr lang="en-US" sz="2400" b="1" dirty="0" err="1" smtClean="0"/>
              <a:t>prevencije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korupcije</a:t>
            </a:r>
            <a:endParaRPr lang="hr-HR" sz="2400" b="1" dirty="0"/>
          </a:p>
        </p:txBody>
      </p:sp>
      <p:pic>
        <p:nvPicPr>
          <p:cNvPr id="5" name="Picture 4" descr="\\172.16.10.22\dkukavica$\DAMIR KUKAVICA - SLUŽBENI DOKUMENTI\INFORMATIZACIJA i LICENCE\INFORMATIZACIJA\NUMERO INFORMATIKA\LOGOTIP\logo-mail-potpi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2039491" cy="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04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990600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hr-HR" sz="3600" dirty="0" smtClean="0">
                <a:solidFill>
                  <a:srgbClr val="FFFF00"/>
                </a:solidFill>
              </a:rPr>
              <a:t>    </a:t>
            </a:r>
            <a:br>
              <a:rPr lang="hr-HR" sz="3600" dirty="0" smtClean="0">
                <a:solidFill>
                  <a:srgbClr val="FFFF00"/>
                </a:solidFill>
              </a:rPr>
            </a:br>
            <a:r>
              <a:rPr lang="hr-HR" sz="3600" dirty="0" smtClean="0">
                <a:solidFill>
                  <a:srgbClr val="FFFF00"/>
                </a:solidFill>
              </a:rPr>
              <a:t>   </a:t>
            </a:r>
            <a:endParaRPr lang="hr-H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Rezervirano mjesto sadržaja 3" descr="Hrvatski_drzavni_grb_XXL_815x1000_pxl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9961" y="260648"/>
            <a:ext cx="802374" cy="864096"/>
          </a:xfrm>
          <a:effectLst>
            <a:softEdge rad="112500"/>
          </a:effectLst>
        </p:spPr>
      </p:pic>
      <p:pic>
        <p:nvPicPr>
          <p:cNvPr id="5" name="Picture 4" descr="\\172.16.10.22\dkukavica$\DAMIR KUKAVICA - SLUŽBENI DOKUMENTI\INFORMATIZACIJA i LICENCE\INFORMATIZACIJA\NUMERO INFORMATIKA\LOGOTIP\logo-mail-potpi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2039491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48883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26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990600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hr-HR" sz="3600" dirty="0" smtClean="0">
                <a:solidFill>
                  <a:srgbClr val="FFFF00"/>
                </a:solidFill>
              </a:rPr>
              <a:t>    </a:t>
            </a:r>
            <a:br>
              <a:rPr lang="hr-HR" sz="3600" dirty="0" smtClean="0">
                <a:solidFill>
                  <a:srgbClr val="FFFF00"/>
                </a:solidFill>
              </a:rPr>
            </a:br>
            <a:r>
              <a:rPr lang="hr-HR" sz="3600" dirty="0" smtClean="0">
                <a:solidFill>
                  <a:srgbClr val="FFFF00"/>
                </a:solidFill>
              </a:rPr>
              <a:t/>
            </a:r>
            <a:br>
              <a:rPr lang="hr-HR" sz="3600" dirty="0" smtClean="0">
                <a:solidFill>
                  <a:srgbClr val="FFFF00"/>
                </a:solidFill>
              </a:rPr>
            </a:br>
            <a:r>
              <a:rPr lang="hr-HR" sz="3600" dirty="0" smtClean="0">
                <a:solidFill>
                  <a:srgbClr val="FFFF00"/>
                </a:solidFill>
              </a:rPr>
              <a:t>   </a:t>
            </a:r>
            <a:endParaRPr lang="hr-H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Rezervirano mjesto sadržaja 3" descr="Hrvatski_drzavni_grb_XXL_815x1000_pxl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9961" y="260648"/>
            <a:ext cx="802374" cy="864096"/>
          </a:xfrm>
          <a:effectLst>
            <a:softEdge rad="112500"/>
          </a:effectLst>
        </p:spPr>
      </p:pic>
      <p:sp>
        <p:nvSpPr>
          <p:cNvPr id="9220" name="TekstniOkvir 5"/>
          <p:cNvSpPr txBox="1">
            <a:spLocks noChangeArrowheads="1"/>
          </p:cNvSpPr>
          <p:nvPr/>
        </p:nvSpPr>
        <p:spPr bwMode="auto">
          <a:xfrm>
            <a:off x="468313" y="1196752"/>
            <a:ext cx="8001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400" b="1" dirty="0"/>
              <a:t>POPUNJAVANJE OBRASCA IZVJEŠĆA</a:t>
            </a:r>
          </a:p>
          <a:p>
            <a:pPr algn="just"/>
            <a:endParaRPr lang="hr-HR" sz="2400" b="1" dirty="0" smtClean="0"/>
          </a:p>
          <a:p>
            <a:pPr algn="just"/>
            <a:endParaRPr lang="hr-HR" sz="2400" b="1" dirty="0" smtClean="0"/>
          </a:p>
          <a:p>
            <a:pPr algn="just"/>
            <a:r>
              <a:rPr lang="hr-HR" sz="2400" b="1" dirty="0" smtClean="0"/>
              <a:t>Pritiskom </a:t>
            </a:r>
            <a:r>
              <a:rPr lang="hr-HR" sz="2400" b="1" dirty="0"/>
              <a:t>na opciju „</a:t>
            </a:r>
            <a:r>
              <a:rPr lang="hr-HR" sz="2400" b="1" dirty="0">
                <a:solidFill>
                  <a:srgbClr val="C00000"/>
                </a:solidFill>
              </a:rPr>
              <a:t>Nastavi uređivati</a:t>
            </a:r>
            <a:r>
              <a:rPr lang="hr-HR" sz="2400" b="1" dirty="0"/>
              <a:t>“ </a:t>
            </a:r>
            <a:r>
              <a:rPr lang="hr-HR" sz="2400" b="1" dirty="0" smtClean="0"/>
              <a:t>omogućava se nastavak unosa </a:t>
            </a:r>
            <a:r>
              <a:rPr lang="hr-HR" sz="2400" b="1" dirty="0"/>
              <a:t>ili </a:t>
            </a:r>
            <a:r>
              <a:rPr lang="hr-HR" sz="2400" b="1" dirty="0" smtClean="0"/>
              <a:t>izmjene </a:t>
            </a:r>
            <a:r>
              <a:rPr lang="hr-HR" sz="2400" b="1" dirty="0"/>
              <a:t>podataka u </a:t>
            </a:r>
            <a:r>
              <a:rPr lang="hr-HR" sz="2400" b="1" dirty="0" smtClean="0"/>
              <a:t>obrascu.</a:t>
            </a:r>
          </a:p>
          <a:p>
            <a:pPr algn="just"/>
            <a:endParaRPr lang="hr-HR" sz="2400" b="1" dirty="0"/>
          </a:p>
          <a:p>
            <a:pPr algn="just"/>
            <a:r>
              <a:rPr lang="hr-HR" sz="2400" b="1" dirty="0" smtClean="0"/>
              <a:t>Pritiskom </a:t>
            </a:r>
            <a:r>
              <a:rPr lang="hr-HR" sz="2400" b="1" dirty="0"/>
              <a:t>na opciju "</a:t>
            </a:r>
            <a:r>
              <a:rPr lang="hr-HR" sz="2400" b="1" dirty="0">
                <a:solidFill>
                  <a:srgbClr val="C00000"/>
                </a:solidFill>
              </a:rPr>
              <a:t>Pošalji</a:t>
            </a:r>
            <a:r>
              <a:rPr lang="hr-HR" sz="2400" b="1" dirty="0"/>
              <a:t>" </a:t>
            </a:r>
            <a:r>
              <a:rPr lang="hr-HR" sz="2400" b="1" dirty="0" smtClean="0"/>
              <a:t>izvješće se u </a:t>
            </a:r>
            <a:r>
              <a:rPr lang="hr-HR" sz="2400" b="1" dirty="0"/>
              <a:t>elektronskom obliku šalje </a:t>
            </a:r>
            <a:r>
              <a:rPr lang="hr-HR" sz="2400" b="1" dirty="0" smtClean="0"/>
              <a:t>u </a:t>
            </a:r>
            <a:r>
              <a:rPr lang="hr-HR" sz="2400" b="1" dirty="0"/>
              <a:t>Povjerenstvo, a dužnosnika </a:t>
            </a:r>
            <a:r>
              <a:rPr lang="hr-HR" sz="2400" b="1" dirty="0" smtClean="0"/>
              <a:t>se preusmjerava </a:t>
            </a:r>
            <a:r>
              <a:rPr lang="hr-HR" sz="2400" b="1" dirty="0"/>
              <a:t>na korisnički račun gdje je u mogućnosti pratiti promjenu stanja podnesenog izvješća </a:t>
            </a:r>
            <a:r>
              <a:rPr lang="hr-HR" sz="2400" b="1" dirty="0" smtClean="0"/>
              <a:t>i </a:t>
            </a:r>
            <a:r>
              <a:rPr lang="hr-HR" sz="2400" b="1" dirty="0"/>
              <a:t>ispisati izvješće u PDF formatu.</a:t>
            </a:r>
          </a:p>
        </p:txBody>
      </p:sp>
      <p:pic>
        <p:nvPicPr>
          <p:cNvPr id="5" name="Picture 4" descr="\\172.16.10.22\dkukavica$\DAMIR KUKAVICA - SLUŽBENI DOKUMENTI\INFORMATIZACIJA i LICENCE\INFORMATIZACIJA\NUMERO INFORMATIKA\LOGOTIP\logo-mail-potpi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2039491" cy="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809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990600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hr-HR" sz="3600" dirty="0" smtClean="0">
                <a:solidFill>
                  <a:srgbClr val="FFFF00"/>
                </a:solidFill>
              </a:rPr>
              <a:t>    </a:t>
            </a:r>
            <a:br>
              <a:rPr lang="hr-HR" sz="3600" dirty="0" smtClean="0">
                <a:solidFill>
                  <a:srgbClr val="FFFF00"/>
                </a:solidFill>
              </a:rPr>
            </a:br>
            <a:r>
              <a:rPr lang="hr-HR" sz="3600" dirty="0" smtClean="0">
                <a:solidFill>
                  <a:srgbClr val="FFFF00"/>
                </a:solidFill>
              </a:rPr>
              <a:t>   </a:t>
            </a:r>
            <a:endParaRPr lang="hr-H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Rezervirano mjesto sadržaja 3" descr="Hrvatski_drzavni_grb_XXL_815x1000_pxl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9961" y="260648"/>
            <a:ext cx="802374" cy="864096"/>
          </a:xfrm>
          <a:effectLst>
            <a:softEdge rad="112500"/>
          </a:effectLst>
        </p:spPr>
      </p:pic>
      <p:pic>
        <p:nvPicPr>
          <p:cNvPr id="5" name="Picture 4" descr="\\172.16.10.22\dkukavica$\DAMIR KUKAVICA - SLUŽBENI DOKUMENTI\INFORMATIZACIJA i LICENCE\INFORMATIZACIJA\NUMERO INFORMATIKA\LOGOTIP\logo-mail-potpi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2039491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84" y="1124744"/>
            <a:ext cx="8902621" cy="55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22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990600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hr-HR" sz="3600" dirty="0" smtClean="0">
                <a:solidFill>
                  <a:srgbClr val="FFFF00"/>
                </a:solidFill>
              </a:rPr>
              <a:t>    </a:t>
            </a:r>
            <a:br>
              <a:rPr lang="hr-HR" sz="3600" dirty="0" smtClean="0">
                <a:solidFill>
                  <a:srgbClr val="FFFF00"/>
                </a:solidFill>
              </a:rPr>
            </a:br>
            <a:r>
              <a:rPr lang="hr-HR" sz="3600" dirty="0" smtClean="0">
                <a:solidFill>
                  <a:srgbClr val="FFFF00"/>
                </a:solidFill>
              </a:rPr>
              <a:t>   </a:t>
            </a:r>
            <a:endParaRPr lang="hr-H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Rezervirano mjesto sadržaja 3" descr="Hrvatski_drzavni_grb_XXL_815x1000_pxl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9961" y="260648"/>
            <a:ext cx="802374" cy="864096"/>
          </a:xfrm>
          <a:effectLst>
            <a:softEdge rad="112500"/>
          </a:effectLst>
        </p:spPr>
      </p:pic>
      <p:sp>
        <p:nvSpPr>
          <p:cNvPr id="9220" name="TekstniOkvir 5"/>
          <p:cNvSpPr txBox="1">
            <a:spLocks noChangeArrowheads="1"/>
          </p:cNvSpPr>
          <p:nvPr/>
        </p:nvSpPr>
        <p:spPr bwMode="auto">
          <a:xfrm>
            <a:off x="465646" y="1196752"/>
            <a:ext cx="8001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400" b="1" dirty="0" smtClean="0"/>
              <a:t>ISPIS, POTPIS I OVJERA IZVJEŠĆA</a:t>
            </a:r>
          </a:p>
          <a:p>
            <a:pPr algn="just"/>
            <a:endParaRPr lang="hr-HR" sz="2400" b="1" dirty="0" smtClean="0"/>
          </a:p>
          <a:p>
            <a:pPr algn="just"/>
            <a:r>
              <a:rPr lang="hr-HR" sz="2400" b="1" dirty="0" smtClean="0"/>
              <a:t>Nakon </a:t>
            </a:r>
            <a:r>
              <a:rPr lang="hr-HR" sz="2400" b="1" dirty="0"/>
              <a:t>ispisa izvješća o imovinskom </a:t>
            </a:r>
            <a:r>
              <a:rPr lang="hr-HR" sz="2400" b="1" dirty="0" smtClean="0"/>
              <a:t>stanju, </a:t>
            </a:r>
            <a:r>
              <a:rPr lang="hr-HR" sz="2400" b="1" dirty="0"/>
              <a:t>dužnosnik svojim </a:t>
            </a:r>
            <a:r>
              <a:rPr lang="hr-HR" sz="2400" b="1" dirty="0">
                <a:solidFill>
                  <a:srgbClr val="C00000"/>
                </a:solidFill>
              </a:rPr>
              <a:t>potpisom</a:t>
            </a:r>
            <a:r>
              <a:rPr lang="hr-HR" sz="2400" b="1" dirty="0"/>
              <a:t> na </a:t>
            </a:r>
            <a:r>
              <a:rPr lang="hr-HR" sz="2400" b="1" dirty="0" smtClean="0"/>
              <a:t>izvješću </a:t>
            </a:r>
            <a:r>
              <a:rPr lang="hr-HR" sz="2400" b="1" dirty="0"/>
              <a:t>jamči da su podatci koje je unio </a:t>
            </a:r>
            <a:r>
              <a:rPr lang="hr-HR" sz="2400" b="1" dirty="0" smtClean="0"/>
              <a:t>istiniti </a:t>
            </a:r>
            <a:r>
              <a:rPr lang="hr-HR" sz="2400" b="1" dirty="0"/>
              <a:t>i </a:t>
            </a:r>
            <a:r>
              <a:rPr lang="hr-HR" sz="2400" b="1" dirty="0" smtClean="0"/>
              <a:t>da su u obrascu navedeni svi </a:t>
            </a:r>
            <a:r>
              <a:rPr lang="hr-HR" sz="2400" b="1" dirty="0"/>
              <a:t>podatci o njegovoj imovini i stalnim prihodima te imovini </a:t>
            </a:r>
            <a:r>
              <a:rPr lang="hr-HR" sz="2400" b="1" dirty="0" smtClean="0"/>
              <a:t>članova porodice.</a:t>
            </a:r>
          </a:p>
          <a:p>
            <a:pPr algn="just"/>
            <a:endParaRPr lang="hr-HR" sz="2400" b="1" dirty="0"/>
          </a:p>
          <a:p>
            <a:pPr algn="just"/>
            <a:r>
              <a:rPr lang="hr-HR" sz="2400" b="1" dirty="0" smtClean="0"/>
              <a:t>U cilju potvrde identiteta dužnosnika, izvješće potpisom i pećatom </a:t>
            </a:r>
            <a:r>
              <a:rPr lang="hr-HR" sz="2400" b="1" dirty="0" smtClean="0">
                <a:solidFill>
                  <a:srgbClr val="C00000"/>
                </a:solidFill>
              </a:rPr>
              <a:t>ovjerava </a:t>
            </a:r>
            <a:r>
              <a:rPr lang="hr-HR" sz="2400" b="1" dirty="0" smtClean="0"/>
              <a:t>ovlaštena osoba institucije u kojoj dužnosnik obavlja dužnost.</a:t>
            </a:r>
          </a:p>
          <a:p>
            <a:pPr algn="just"/>
            <a:r>
              <a:rPr lang="hr-HR" sz="2400" b="1" dirty="0" smtClean="0">
                <a:solidFill>
                  <a:srgbClr val="C00000"/>
                </a:solidFill>
              </a:rPr>
              <a:t>Izuzeci: </a:t>
            </a:r>
            <a:r>
              <a:rPr lang="hr-HR" sz="2400" b="1" dirty="0" smtClean="0"/>
              <a:t>izvješća za prestanak obnašanja dužnosti i protek 12 mjeseci od prestanka obnašanja dužnosti</a:t>
            </a:r>
            <a:endParaRPr lang="hr-HR" sz="2400" b="1" dirty="0"/>
          </a:p>
        </p:txBody>
      </p:sp>
      <p:pic>
        <p:nvPicPr>
          <p:cNvPr id="5" name="Picture 4" descr="\\172.16.10.22\dkukavica$\DAMIR KUKAVICA - SLUŽBENI DOKUMENTI\INFORMATIZACIJA i LICENCE\INFORMATIZACIJA\NUMERO INFORMATIKA\LOGOTIP\logo-mail-potpi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2039491" cy="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98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990600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hr-HR" sz="3600" dirty="0" smtClean="0">
                <a:solidFill>
                  <a:srgbClr val="FFFF00"/>
                </a:solidFill>
              </a:rPr>
              <a:t>    </a:t>
            </a:r>
            <a:br>
              <a:rPr lang="hr-HR" sz="3600" dirty="0" smtClean="0">
                <a:solidFill>
                  <a:srgbClr val="FFFF00"/>
                </a:solidFill>
              </a:rPr>
            </a:br>
            <a:r>
              <a:rPr lang="hr-HR" sz="3600" dirty="0" smtClean="0">
                <a:solidFill>
                  <a:srgbClr val="FFFF00"/>
                </a:solidFill>
              </a:rPr>
              <a:t>   </a:t>
            </a:r>
            <a:endParaRPr lang="hr-H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Rezervirano mjesto sadržaja 3" descr="Hrvatski_drzavni_grb_XXL_815x1000_pxl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9961" y="260648"/>
            <a:ext cx="802374" cy="864096"/>
          </a:xfrm>
          <a:effectLst>
            <a:softEdge rad="112500"/>
          </a:effectLst>
        </p:spPr>
      </p:pic>
      <p:sp>
        <p:nvSpPr>
          <p:cNvPr id="9220" name="TekstniOkvir 5"/>
          <p:cNvSpPr txBox="1">
            <a:spLocks noChangeArrowheads="1"/>
          </p:cNvSpPr>
          <p:nvPr/>
        </p:nvSpPr>
        <p:spPr bwMode="auto">
          <a:xfrm>
            <a:off x="531440" y="1258744"/>
            <a:ext cx="8001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400" b="1" dirty="0" smtClean="0"/>
              <a:t>DOSTAVA IZVJEŠĆA</a:t>
            </a:r>
          </a:p>
          <a:p>
            <a:pPr algn="just"/>
            <a:endParaRPr lang="hr-HR" sz="2400" b="1" dirty="0" smtClean="0"/>
          </a:p>
          <a:p>
            <a:pPr algn="just"/>
            <a:endParaRPr lang="hr-HR" sz="2400" b="1" dirty="0"/>
          </a:p>
          <a:p>
            <a:pPr algn="just"/>
            <a:r>
              <a:rPr lang="hr-HR" sz="2400" b="1" dirty="0" smtClean="0"/>
              <a:t>Potpisani i ovjereni ispis pdf formata izvješća dostavlja se na adresu Povjerenstva:</a:t>
            </a:r>
          </a:p>
          <a:p>
            <a:pPr algn="just"/>
            <a:endParaRPr lang="hr-HR" sz="2400" b="1" dirty="0" smtClean="0">
              <a:solidFill>
                <a:srgbClr val="C00000"/>
              </a:solidFill>
            </a:endParaRPr>
          </a:p>
          <a:p>
            <a:pPr algn="just"/>
            <a:r>
              <a:rPr lang="hr-HR" sz="2400" b="1" dirty="0" smtClean="0">
                <a:solidFill>
                  <a:srgbClr val="C00000"/>
                </a:solidFill>
              </a:rPr>
              <a:t>      </a:t>
            </a:r>
            <a:r>
              <a:rPr lang="hr-HR" sz="2400" b="1" dirty="0" smtClean="0">
                <a:solidFill>
                  <a:schemeClr val="accent2">
                    <a:lumMod val="50000"/>
                  </a:schemeClr>
                </a:solidFill>
              </a:rPr>
              <a:t>Povjerenstvo za odlučivanje o sukobu interesa</a:t>
            </a:r>
          </a:p>
          <a:p>
            <a:pPr algn="just"/>
            <a:r>
              <a:rPr lang="hr-HR" sz="24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10000 ZAGREB,</a:t>
            </a:r>
          </a:p>
          <a:p>
            <a:pPr algn="just"/>
            <a:r>
              <a:rPr lang="hr-HR" sz="24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Ulica kneza Mutimira 5</a:t>
            </a:r>
          </a:p>
          <a:p>
            <a:pPr algn="just"/>
            <a:endParaRPr lang="hr-HR" sz="2400" b="1" dirty="0" smtClean="0"/>
          </a:p>
          <a:p>
            <a:pPr algn="just"/>
            <a:endParaRPr lang="hr-HR" sz="2400" b="1" dirty="0"/>
          </a:p>
        </p:txBody>
      </p:sp>
      <p:pic>
        <p:nvPicPr>
          <p:cNvPr id="5" name="Picture 4" descr="\\172.16.10.22\dkukavica$\DAMIR KUKAVICA - SLUŽBENI DOKUMENTI\INFORMATIZACIJA i LICENCE\INFORMATIZACIJA\NUMERO INFORMATIKA\LOGOTIP\logo-mail-potpi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2039491" cy="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38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990600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hr-HR" sz="3600" dirty="0" smtClean="0">
                <a:solidFill>
                  <a:srgbClr val="FFFF00"/>
                </a:solidFill>
              </a:rPr>
              <a:t>    </a:t>
            </a:r>
            <a:br>
              <a:rPr lang="hr-HR" sz="3600" dirty="0" smtClean="0">
                <a:solidFill>
                  <a:srgbClr val="FFFF00"/>
                </a:solidFill>
              </a:rPr>
            </a:br>
            <a:r>
              <a:rPr lang="hr-HR" sz="3600" dirty="0" smtClean="0">
                <a:solidFill>
                  <a:srgbClr val="FFFF00"/>
                </a:solidFill>
              </a:rPr>
              <a:t>   </a:t>
            </a:r>
            <a:endParaRPr lang="hr-H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Rezervirano mjesto sadržaja 3" descr="Hrvatski_drzavni_grb_XXL_815x1000_pxl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9961" y="260648"/>
            <a:ext cx="802374" cy="864096"/>
          </a:xfrm>
          <a:effectLst>
            <a:softEdge rad="112500"/>
          </a:effectLst>
        </p:spPr>
      </p:pic>
      <p:sp>
        <p:nvSpPr>
          <p:cNvPr id="9220" name="TekstniOkvir 5"/>
          <p:cNvSpPr txBox="1">
            <a:spLocks noChangeArrowheads="1"/>
          </p:cNvSpPr>
          <p:nvPr/>
        </p:nvSpPr>
        <p:spPr bwMode="auto">
          <a:xfrm>
            <a:off x="395535" y="1196752"/>
            <a:ext cx="844820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HR" sz="2400" b="1" dirty="0" smtClean="0"/>
              <a:t>DOSTUPNOST OBRASCA ZA PODNOŠENJE IZVJEŠĆA</a:t>
            </a:r>
          </a:p>
          <a:p>
            <a:pPr algn="just"/>
            <a:r>
              <a:rPr lang="hr-HR" sz="2400" b="1" dirty="0" smtClean="0"/>
              <a:t> </a:t>
            </a:r>
          </a:p>
          <a:p>
            <a:pPr algn="just"/>
            <a:endParaRPr lang="hr-HR" sz="2400" b="1" dirty="0" smtClean="0"/>
          </a:p>
          <a:p>
            <a:pPr algn="just"/>
            <a:r>
              <a:rPr lang="hr-HR" sz="2400" b="1" dirty="0" smtClean="0"/>
              <a:t>Nakon elektronskog upućivanja izvješća, dužnosniku </a:t>
            </a:r>
            <a:r>
              <a:rPr lang="hr-HR" sz="2400" b="1" dirty="0" smtClean="0">
                <a:solidFill>
                  <a:srgbClr val="C00000"/>
                </a:solidFill>
              </a:rPr>
              <a:t>nije dostupan obrazac </a:t>
            </a:r>
            <a:r>
              <a:rPr lang="hr-HR" sz="2400" b="1" dirty="0" smtClean="0"/>
              <a:t>za podnošenje izvješća sve do odluke Povjerenstva o izvješću.</a:t>
            </a:r>
          </a:p>
          <a:p>
            <a:pPr algn="just"/>
            <a:endParaRPr lang="hr-HR" sz="2400" b="1" dirty="0"/>
          </a:p>
          <a:p>
            <a:pPr algn="just"/>
            <a:r>
              <a:rPr lang="hr-HR" sz="2400" b="1" dirty="0" smtClean="0">
                <a:solidFill>
                  <a:srgbClr val="C00000"/>
                </a:solidFill>
              </a:rPr>
              <a:t>Izuzetak </a:t>
            </a:r>
            <a:r>
              <a:rPr lang="hr-HR" sz="2400" b="1" dirty="0" smtClean="0"/>
              <a:t>je situacija kada dužnosnik prelazi sa jedne na drugu dužnost kada mu je omogućeno da istovremeno podnese izvješće za </a:t>
            </a:r>
            <a:r>
              <a:rPr lang="hr-HR" sz="2400" b="1" dirty="0" smtClean="0">
                <a:solidFill>
                  <a:srgbClr val="C00000"/>
                </a:solidFill>
              </a:rPr>
              <a:t>prestanak obnašanja jedne dužnosti </a:t>
            </a:r>
            <a:r>
              <a:rPr lang="hr-HR" sz="2400" b="1" dirty="0" smtClean="0"/>
              <a:t>i</a:t>
            </a:r>
            <a:r>
              <a:rPr lang="hr-HR" sz="2400" b="1" dirty="0" smtClean="0">
                <a:solidFill>
                  <a:srgbClr val="C00000"/>
                </a:solidFill>
              </a:rPr>
              <a:t> početak obnašanja druge dužnosti. </a:t>
            </a:r>
          </a:p>
          <a:p>
            <a:pPr algn="just"/>
            <a:endParaRPr lang="hr-HR" sz="2400" b="1" dirty="0"/>
          </a:p>
        </p:txBody>
      </p:sp>
      <p:pic>
        <p:nvPicPr>
          <p:cNvPr id="5" name="Picture 4" descr="\\172.16.10.22\dkukavica$\DAMIR KUKAVICA - SLUŽBENI DOKUMENTI\INFORMATIZACIJA i LICENCE\INFORMATIZACIJA\NUMERO INFORMATIKA\LOGOTIP\logo-mail-potpi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2039491" cy="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301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990600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hr-HR" sz="3600" dirty="0" smtClean="0">
                <a:solidFill>
                  <a:srgbClr val="FFFF00"/>
                </a:solidFill>
              </a:rPr>
              <a:t>    </a:t>
            </a:r>
            <a:br>
              <a:rPr lang="hr-HR" sz="3600" dirty="0" smtClean="0">
                <a:solidFill>
                  <a:srgbClr val="FFFF00"/>
                </a:solidFill>
              </a:rPr>
            </a:br>
            <a:r>
              <a:rPr lang="hr-HR" sz="3600" dirty="0" smtClean="0">
                <a:solidFill>
                  <a:srgbClr val="FFFF00"/>
                </a:solidFill>
              </a:rPr>
              <a:t>         </a:t>
            </a:r>
            <a:endParaRPr lang="hr-H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Rezervirano mjesto sadržaja 3" descr="Hrvatski_drzavni_grb_XXL_815x1000_pxl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9961" y="260648"/>
            <a:ext cx="802374" cy="864096"/>
          </a:xfrm>
          <a:effectLst>
            <a:softEdge rad="112500"/>
          </a:effectLst>
        </p:spPr>
      </p:pic>
      <p:sp>
        <p:nvSpPr>
          <p:cNvPr id="9220" name="TekstniOkvir 5"/>
          <p:cNvSpPr txBox="1">
            <a:spLocks noChangeArrowheads="1"/>
          </p:cNvSpPr>
          <p:nvPr/>
        </p:nvSpPr>
        <p:spPr bwMode="auto">
          <a:xfrm>
            <a:off x="539552" y="1196752"/>
            <a:ext cx="842493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HR" sz="2400" b="1" dirty="0" smtClean="0"/>
              <a:t>PROVJERA PODATAKA IZ PODNESENIH IZVJEŠĆA</a:t>
            </a:r>
          </a:p>
          <a:p>
            <a:pPr algn="just"/>
            <a:endParaRPr lang="hr-HR" sz="2400" dirty="0" smtClean="0">
              <a:solidFill>
                <a:srgbClr val="C00000"/>
              </a:solidFill>
            </a:endParaRPr>
          </a:p>
          <a:p>
            <a:pPr marL="457200" indent="-457200" algn="just">
              <a:buAutoNum type="arabicPeriod"/>
            </a:pPr>
            <a:r>
              <a:rPr lang="hr-HR" sz="2400" b="1" dirty="0" smtClean="0">
                <a:solidFill>
                  <a:srgbClr val="C00000"/>
                </a:solidFill>
              </a:rPr>
              <a:t>PRETHODNA (ADMINISTRATIVNA) PROVJERA </a:t>
            </a:r>
            <a:endParaRPr lang="hr-HR" sz="2400" b="1" dirty="0">
              <a:solidFill>
                <a:srgbClr val="C00000"/>
              </a:solidFill>
            </a:endParaRPr>
          </a:p>
          <a:p>
            <a:pPr algn="just"/>
            <a:r>
              <a:rPr lang="hr-HR" sz="2400" b="1" dirty="0" smtClean="0"/>
              <a:t>	- status podnositelja (postojanje obveze)</a:t>
            </a:r>
          </a:p>
          <a:p>
            <a:pPr algn="just"/>
            <a:r>
              <a:rPr lang="hr-HR" sz="2400" b="1" dirty="0"/>
              <a:t>	</a:t>
            </a:r>
            <a:r>
              <a:rPr lang="hr-HR" sz="2400" b="1" dirty="0" smtClean="0"/>
              <a:t>- pravovremenost podnošenja izvješća</a:t>
            </a:r>
          </a:p>
          <a:p>
            <a:pPr algn="just"/>
            <a:r>
              <a:rPr lang="hr-HR" sz="2400" b="1" dirty="0"/>
              <a:t>	</a:t>
            </a:r>
            <a:r>
              <a:rPr lang="hr-HR" sz="2400" b="1" dirty="0" smtClean="0"/>
              <a:t>- provera potpisa i ovjere izvješća</a:t>
            </a:r>
          </a:p>
          <a:p>
            <a:pPr algn="just"/>
            <a:r>
              <a:rPr lang="hr-HR" sz="2400" b="1" dirty="0" smtClean="0"/>
              <a:t>	- provjera pravilnog i potpunog ispunjavanja</a:t>
            </a:r>
          </a:p>
          <a:p>
            <a:pPr algn="just"/>
            <a:r>
              <a:rPr lang="hr-HR" sz="2400" b="1" dirty="0"/>
              <a:t> </a:t>
            </a:r>
            <a:r>
              <a:rPr lang="hr-HR" sz="2400" b="1" dirty="0" smtClean="0"/>
              <a:t>            izvješća</a:t>
            </a:r>
          </a:p>
          <a:p>
            <a:pPr algn="just"/>
            <a:endParaRPr lang="hr-HR" sz="2400" b="1" dirty="0"/>
          </a:p>
          <a:p>
            <a:pPr algn="just"/>
            <a:r>
              <a:rPr lang="hr-HR" sz="2400" b="1" dirty="0" smtClean="0">
                <a:solidFill>
                  <a:srgbClr val="C00000"/>
                </a:solidFill>
              </a:rPr>
              <a:t>2.   REDOVITA PROVJERA</a:t>
            </a:r>
          </a:p>
          <a:p>
            <a:pPr algn="just"/>
            <a:r>
              <a:rPr lang="hr-HR" sz="2400" b="1" dirty="0" smtClean="0"/>
              <a:t>	- usporedba prijavljenih podataka sa podacima</a:t>
            </a:r>
          </a:p>
          <a:p>
            <a:pPr algn="just"/>
            <a:r>
              <a:rPr lang="hr-HR" sz="2400" b="1" dirty="0"/>
              <a:t> </a:t>
            </a:r>
            <a:r>
              <a:rPr lang="hr-HR" sz="2400" b="1" dirty="0" smtClean="0"/>
              <a:t>            nadležnih tijela    </a:t>
            </a:r>
          </a:p>
          <a:p>
            <a:pPr algn="just"/>
            <a:endParaRPr lang="hr-HR" sz="2400" dirty="0"/>
          </a:p>
        </p:txBody>
      </p:sp>
      <p:pic>
        <p:nvPicPr>
          <p:cNvPr id="5" name="Picture 4" descr="\\172.16.10.22\dkukavica$\DAMIR KUKAVICA - SLUŽBENI DOKUMENTI\INFORMATIZACIJA i LICENCE\INFORMATIZACIJA\NUMERO INFORMATIKA\LOGOTIP\logo-mail-potpi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2039491" cy="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126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990600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hr-HR" sz="3600" dirty="0" smtClean="0">
                <a:solidFill>
                  <a:srgbClr val="FFFF00"/>
                </a:solidFill>
              </a:rPr>
              <a:t>    </a:t>
            </a:r>
            <a:br>
              <a:rPr lang="hr-HR" sz="3600" dirty="0" smtClean="0">
                <a:solidFill>
                  <a:srgbClr val="FFFF00"/>
                </a:solidFill>
              </a:rPr>
            </a:br>
            <a:r>
              <a:rPr lang="hr-HR" sz="3600" dirty="0" smtClean="0">
                <a:solidFill>
                  <a:srgbClr val="FFFF00"/>
                </a:solidFill>
              </a:rPr>
              <a:t>         </a:t>
            </a:r>
            <a:endParaRPr lang="hr-H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Rezervirano mjesto sadržaja 3" descr="Hrvatski_drzavni_grb_XXL_815x1000_pxl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9961" y="260648"/>
            <a:ext cx="802374" cy="864096"/>
          </a:xfrm>
          <a:effectLst>
            <a:softEdge rad="112500"/>
          </a:effectLst>
        </p:spPr>
      </p:pic>
      <p:sp>
        <p:nvSpPr>
          <p:cNvPr id="9220" name="TekstniOkvir 5"/>
          <p:cNvSpPr txBox="1">
            <a:spLocks noChangeArrowheads="1"/>
          </p:cNvSpPr>
          <p:nvPr/>
        </p:nvSpPr>
        <p:spPr bwMode="auto">
          <a:xfrm>
            <a:off x="539552" y="1196752"/>
            <a:ext cx="8001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400" b="1" dirty="0" smtClean="0">
                <a:solidFill>
                  <a:srgbClr val="002060"/>
                </a:solidFill>
              </a:rPr>
              <a:t>PROVJERA PODATAKA IZ PODNESENIH IZVJEŠĆA</a:t>
            </a:r>
          </a:p>
          <a:p>
            <a:pPr algn="just"/>
            <a:endParaRPr lang="hr-HR" sz="2400" b="1" dirty="0" smtClean="0"/>
          </a:p>
          <a:p>
            <a:pPr algn="just"/>
            <a:endParaRPr lang="hr-HR" sz="2400" b="1" dirty="0" smtClean="0"/>
          </a:p>
          <a:p>
            <a:pPr marL="457200" indent="-457200" algn="just">
              <a:buAutoNum type="arabicPeriod"/>
            </a:pPr>
            <a:r>
              <a:rPr lang="hr-HR" sz="2400" b="1" dirty="0" smtClean="0">
                <a:solidFill>
                  <a:srgbClr val="C00000"/>
                </a:solidFill>
              </a:rPr>
              <a:t>PRETHODNA (ADMINISTRATIVNA) PROVJERA</a:t>
            </a:r>
          </a:p>
          <a:p>
            <a:pPr marL="457200" indent="-457200" algn="just">
              <a:buAutoNum type="arabicPeriod"/>
            </a:pPr>
            <a:endParaRPr lang="hr-HR" sz="2400" b="1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r-HR" sz="2400" b="1" i="1" dirty="0" smtClean="0"/>
              <a:t>ispravnost               odobravanje                 objava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hr-HR" sz="2400" b="1" i="1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r-HR" sz="2400" b="1" i="1" dirty="0" smtClean="0"/>
              <a:t>neispravnost               zaključak</a:t>
            </a:r>
            <a:endParaRPr lang="hr-HR" sz="2400" b="1" dirty="0" smtClean="0"/>
          </a:p>
          <a:p>
            <a:pPr marL="457200" indent="-457200" algn="just">
              <a:buAutoNum type="arabicPeriod"/>
            </a:pPr>
            <a:endParaRPr lang="hr-HR" sz="2400" b="1" dirty="0" smtClean="0"/>
          </a:p>
          <a:p>
            <a:pPr marL="457200" indent="-457200" algn="just">
              <a:buAutoNum type="arabicPeriod"/>
            </a:pPr>
            <a:endParaRPr lang="hr-HR" sz="2400" b="1" dirty="0"/>
          </a:p>
          <a:p>
            <a:pPr algn="just"/>
            <a:r>
              <a:rPr lang="hr-HR" sz="2400" b="1" dirty="0" smtClean="0">
                <a:solidFill>
                  <a:srgbClr val="C00000"/>
                </a:solidFill>
              </a:rPr>
              <a:t>2.   REDOVITA PROVJERA</a:t>
            </a:r>
          </a:p>
          <a:p>
            <a:pPr algn="just"/>
            <a:endParaRPr lang="hr-HR" sz="24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400" b="1" dirty="0" smtClean="0"/>
              <a:t>  </a:t>
            </a:r>
            <a:r>
              <a:rPr lang="hr-HR" sz="2400" b="1" i="1" dirty="0" smtClean="0"/>
              <a:t>nesklad                 očitovanje                 postupak?   </a:t>
            </a:r>
          </a:p>
          <a:p>
            <a:pPr algn="just"/>
            <a:endParaRPr lang="hr-HR" sz="2400" dirty="0"/>
          </a:p>
        </p:txBody>
      </p:sp>
      <p:pic>
        <p:nvPicPr>
          <p:cNvPr id="5" name="Picture 4" descr="\\172.16.10.22\dkukavica$\DAMIR KUKAVICA - SLUŽBENI DOKUMENTI\INFORMATIZACIJA i LICENCE\INFORMATIZACIJA\NUMERO INFORMATIKA\LOGOTIP\logo-mail-potpi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2039491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ight Arrow 1"/>
          <p:cNvSpPr/>
          <p:nvPr/>
        </p:nvSpPr>
        <p:spPr>
          <a:xfrm>
            <a:off x="2483768" y="5589240"/>
            <a:ext cx="9932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   </a:t>
            </a:r>
            <a:endParaRPr lang="hr-HR" dirty="0"/>
          </a:p>
        </p:txBody>
      </p:sp>
      <p:sp>
        <p:nvSpPr>
          <p:cNvPr id="7" name="Right Arrow 6"/>
          <p:cNvSpPr/>
          <p:nvPr/>
        </p:nvSpPr>
        <p:spPr>
          <a:xfrm>
            <a:off x="5879029" y="2996952"/>
            <a:ext cx="112985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ight Arrow 7"/>
          <p:cNvSpPr/>
          <p:nvPr/>
        </p:nvSpPr>
        <p:spPr>
          <a:xfrm>
            <a:off x="2822214" y="2996952"/>
            <a:ext cx="9932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      </a:t>
            </a:r>
            <a:endParaRPr lang="hr-HR" dirty="0"/>
          </a:p>
        </p:txBody>
      </p:sp>
      <p:sp>
        <p:nvSpPr>
          <p:cNvPr id="9" name="Right Arrow 8"/>
          <p:cNvSpPr/>
          <p:nvPr/>
        </p:nvSpPr>
        <p:spPr>
          <a:xfrm>
            <a:off x="5331913" y="5589240"/>
            <a:ext cx="112985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ight Arrow 9"/>
          <p:cNvSpPr/>
          <p:nvPr/>
        </p:nvSpPr>
        <p:spPr>
          <a:xfrm>
            <a:off x="3134377" y="3783250"/>
            <a:ext cx="9932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    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3014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990600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hr-HR" sz="3600" dirty="0" smtClean="0">
                <a:solidFill>
                  <a:srgbClr val="FFFF00"/>
                </a:solidFill>
              </a:rPr>
              <a:t>    </a:t>
            </a:r>
            <a:br>
              <a:rPr lang="hr-HR" sz="3600" dirty="0" smtClean="0">
                <a:solidFill>
                  <a:srgbClr val="FFFF00"/>
                </a:solidFill>
              </a:rPr>
            </a:br>
            <a:r>
              <a:rPr lang="hr-HR" sz="3600" dirty="0" smtClean="0">
                <a:solidFill>
                  <a:srgbClr val="FFFF00"/>
                </a:solidFill>
              </a:rPr>
              <a:t>         </a:t>
            </a:r>
            <a:endParaRPr lang="hr-H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Rezervirano mjesto sadržaja 3" descr="Hrvatski_drzavni_grb_XXL_815x1000_pxl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9961" y="260648"/>
            <a:ext cx="802374" cy="864096"/>
          </a:xfrm>
          <a:effectLst>
            <a:softEdge rad="112500"/>
          </a:effectLst>
        </p:spPr>
      </p:pic>
      <p:sp>
        <p:nvSpPr>
          <p:cNvPr id="9220" name="TekstniOkvir 5"/>
          <p:cNvSpPr txBox="1">
            <a:spLocks noChangeArrowheads="1"/>
          </p:cNvSpPr>
          <p:nvPr/>
        </p:nvSpPr>
        <p:spPr bwMode="auto">
          <a:xfrm>
            <a:off x="427340" y="1196752"/>
            <a:ext cx="8001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hr-HR" sz="2400" b="1" dirty="0" smtClean="0"/>
              <a:t>OBJAVA PODATAKA IZ PODNESENIH IZVJEŠĆA</a:t>
            </a:r>
            <a:endParaRPr lang="hr-HR" sz="2400" b="1" dirty="0"/>
          </a:p>
          <a:p>
            <a:pPr algn="just"/>
            <a:endParaRPr lang="hr-HR" sz="2400" b="1" dirty="0" smtClean="0"/>
          </a:p>
          <a:p>
            <a:pPr algn="just"/>
            <a:r>
              <a:rPr lang="hr-HR" sz="2400" b="1" dirty="0" smtClean="0"/>
              <a:t>Svi </a:t>
            </a:r>
            <a:r>
              <a:rPr lang="hr-HR" sz="2400" b="1" dirty="0"/>
              <a:t>podatci o imovini dužnosnika, njegova bračnog druga/životnog partnera i malodobne djece </a:t>
            </a:r>
            <a:r>
              <a:rPr lang="hr-HR" sz="2400" b="1" dirty="0" smtClean="0"/>
              <a:t>su </a:t>
            </a:r>
            <a:r>
              <a:rPr lang="hr-HR" sz="2400" b="1" dirty="0"/>
              <a:t>javni i </a:t>
            </a:r>
            <a:r>
              <a:rPr lang="hr-HR" sz="2400" b="1" dirty="0" smtClean="0"/>
              <a:t>nakon odobravanja izvješća </a:t>
            </a:r>
            <a:r>
              <a:rPr lang="hr-HR" sz="2400" b="1" dirty="0" smtClean="0">
                <a:solidFill>
                  <a:srgbClr val="C00000"/>
                </a:solidFill>
              </a:rPr>
              <a:t>objavljuju se na  </a:t>
            </a:r>
            <a:r>
              <a:rPr lang="hr-HR" sz="2400" b="1" dirty="0">
                <a:solidFill>
                  <a:srgbClr val="C00000"/>
                </a:solidFill>
              </a:rPr>
              <a:t>internetskoj </a:t>
            </a:r>
            <a:r>
              <a:rPr lang="hr-HR" sz="2400" b="1" dirty="0" smtClean="0">
                <a:solidFill>
                  <a:srgbClr val="C00000"/>
                </a:solidFill>
              </a:rPr>
              <a:t>stranici Povjerenstva.</a:t>
            </a:r>
            <a:endParaRPr lang="hr-HR" sz="2400" b="1" dirty="0">
              <a:solidFill>
                <a:srgbClr val="C00000"/>
              </a:solidFill>
            </a:endParaRPr>
          </a:p>
          <a:p>
            <a:pPr algn="just"/>
            <a:endParaRPr lang="hr-HR" sz="2400" b="1" dirty="0" smtClean="0"/>
          </a:p>
          <a:p>
            <a:pPr algn="just"/>
            <a:r>
              <a:rPr lang="hr-HR" sz="2400" b="1" dirty="0" smtClean="0">
                <a:solidFill>
                  <a:srgbClr val="C00000"/>
                </a:solidFill>
              </a:rPr>
              <a:t>Ne </a:t>
            </a:r>
            <a:r>
              <a:rPr lang="hr-HR" sz="2400" b="1" dirty="0">
                <a:solidFill>
                  <a:srgbClr val="C00000"/>
                </a:solidFill>
              </a:rPr>
              <a:t>objavljuju </a:t>
            </a:r>
            <a:r>
              <a:rPr lang="hr-HR" sz="2400" b="1" dirty="0"/>
              <a:t>se osobni podatci dužnosnika, članova njegove obitelji i ostalih </a:t>
            </a:r>
            <a:r>
              <a:rPr lang="hr-HR" sz="2400" b="1" dirty="0" smtClean="0"/>
              <a:t>osoba, </a:t>
            </a:r>
            <a:r>
              <a:rPr lang="hr-HR" sz="2400" b="1" dirty="0"/>
              <a:t>sukladno Zakonu o zaštiti osobnih </a:t>
            </a:r>
            <a:r>
              <a:rPr lang="hr-HR" sz="2400" b="1" dirty="0" smtClean="0"/>
              <a:t>podataka.</a:t>
            </a:r>
          </a:p>
          <a:p>
            <a:pPr algn="just"/>
            <a:endParaRPr lang="hr-HR" sz="2400" b="1" dirty="0"/>
          </a:p>
          <a:p>
            <a:pPr algn="just"/>
            <a:r>
              <a:rPr lang="hr-HR" sz="2400" b="1" dirty="0" smtClean="0"/>
              <a:t>Polja </a:t>
            </a:r>
            <a:r>
              <a:rPr lang="hr-HR" sz="2400" b="1" dirty="0"/>
              <a:t>na obrascu sa podacima koji se ne objavljuju označena su </a:t>
            </a:r>
            <a:r>
              <a:rPr lang="hr-HR" sz="2400" b="1" dirty="0" smtClean="0"/>
              <a:t>oznakom    </a:t>
            </a:r>
            <a:r>
              <a:rPr lang="hr-HR" sz="2400" b="1" dirty="0"/>
              <a:t> </a:t>
            </a:r>
            <a:r>
              <a:rPr lang="hr-HR" sz="2400" b="1" dirty="0" smtClean="0"/>
              <a:t>.</a:t>
            </a:r>
            <a:endParaRPr lang="hr-HR" sz="2400" b="1" dirty="0"/>
          </a:p>
        </p:txBody>
      </p:sp>
      <p:pic>
        <p:nvPicPr>
          <p:cNvPr id="5" name="Picture 4" descr="\\172.16.10.22\dkukavica$\DAMIR KUKAVICA - SLUŽBENI DOKUMENTI\INFORMATIZACIJA i LICENCE\INFORMATIZACIJA\NUMERO INFORMATIKA\LOGOTIP\logo-mail-potpi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2039491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64155" y="5669805"/>
            <a:ext cx="279475" cy="2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04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990600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hr-HR" sz="3600" dirty="0" smtClean="0">
                <a:solidFill>
                  <a:srgbClr val="FFFF00"/>
                </a:solidFill>
              </a:rPr>
              <a:t>    </a:t>
            </a:r>
            <a:br>
              <a:rPr lang="hr-HR" sz="3600" dirty="0" smtClean="0">
                <a:solidFill>
                  <a:srgbClr val="FFFF00"/>
                </a:solidFill>
              </a:rPr>
            </a:br>
            <a:r>
              <a:rPr lang="hr-HR" sz="3600" dirty="0" smtClean="0">
                <a:solidFill>
                  <a:srgbClr val="FFFF00"/>
                </a:solidFill>
              </a:rPr>
              <a:t>        </a:t>
            </a:r>
            <a:endParaRPr lang="hr-H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Rezervirano mjesto sadržaja 3" descr="Hrvatski_drzavni_grb_XXL_815x1000_pxl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9961" y="260648"/>
            <a:ext cx="802374" cy="864096"/>
          </a:xfrm>
          <a:effectLst>
            <a:softEdge rad="112500"/>
          </a:effectLst>
        </p:spPr>
      </p:pic>
      <p:pic>
        <p:nvPicPr>
          <p:cNvPr id="5" name="Picture 4" descr="\\172.16.10.22\dkukavica$\DAMIR KUKAVICA - SLUŽBENI DOKUMENTI\INFORMATIZACIJA i LICENCE\INFORMATIZACIJA\NUMERO INFORMATIKA\LOGOTIP\logo-mail-potpi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2039491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67544" y="1556792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dirty="0" smtClean="0"/>
              <a:t>      </a:t>
            </a: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ZAHVALJUJEMO NA POZORNOSTI</a:t>
            </a:r>
          </a:p>
          <a:p>
            <a:endParaRPr lang="hr-HR" b="1" dirty="0" smtClean="0"/>
          </a:p>
          <a:p>
            <a:endParaRPr lang="hr-HR" b="1" dirty="0">
              <a:hlinkClick r:id="rId5"/>
            </a:endParaRPr>
          </a:p>
          <a:p>
            <a:endParaRPr lang="hr-HR" b="1" dirty="0" smtClean="0">
              <a:hlinkClick r:id="rId5"/>
            </a:endParaRPr>
          </a:p>
          <a:p>
            <a:endParaRPr lang="hr-HR" b="1" dirty="0">
              <a:hlinkClick r:id="rId5"/>
            </a:endParaRPr>
          </a:p>
          <a:p>
            <a:endParaRPr lang="hr-HR" b="1" dirty="0" smtClean="0"/>
          </a:p>
          <a:p>
            <a:endParaRPr lang="hr-HR" b="1" dirty="0"/>
          </a:p>
          <a:p>
            <a:r>
              <a:rPr lang="hr-HR" b="1" dirty="0" smtClean="0"/>
              <a:t>                                                    PITANJA?</a:t>
            </a:r>
          </a:p>
          <a:p>
            <a:endParaRPr lang="hr-HR" b="1" dirty="0"/>
          </a:p>
          <a:p>
            <a:endParaRPr lang="hr-HR" b="1" dirty="0" smtClean="0"/>
          </a:p>
          <a:p>
            <a:r>
              <a:rPr lang="hr-HR" b="1" dirty="0" smtClean="0"/>
              <a:t>                                                </a:t>
            </a:r>
          </a:p>
          <a:p>
            <a:r>
              <a:rPr lang="hr-HR" b="1" dirty="0"/>
              <a:t> </a:t>
            </a:r>
            <a:r>
              <a:rPr lang="hr-HR" b="1" dirty="0" smtClean="0"/>
              <a:t>                                             Damir Kukavica</a:t>
            </a:r>
          </a:p>
          <a:p>
            <a:r>
              <a:rPr lang="hr-HR" b="1" dirty="0" smtClean="0"/>
              <a:t>                                 Predstojnik Ureda Povjerenstva</a:t>
            </a:r>
          </a:p>
          <a:p>
            <a:r>
              <a:rPr lang="hr-HR" b="1" dirty="0" smtClean="0"/>
              <a:t>                                              Tel: 01 5559 526</a:t>
            </a:r>
          </a:p>
          <a:p>
            <a:r>
              <a:rPr lang="hr-HR" b="1" i="1" dirty="0" smtClean="0"/>
              <a:t>                               damir.kukavica@sukobinteresa.hr</a:t>
            </a:r>
          </a:p>
          <a:p>
            <a:r>
              <a:rPr lang="hr-HR" b="1" dirty="0" smtClean="0"/>
              <a:t>                                           </a:t>
            </a:r>
          </a:p>
          <a:p>
            <a:r>
              <a:rPr lang="hr-HR" b="1" dirty="0">
                <a:solidFill>
                  <a:srgbClr val="C00000"/>
                </a:solidFill>
              </a:rPr>
              <a:t> </a:t>
            </a:r>
            <a:r>
              <a:rPr lang="hr-HR" b="1" dirty="0" smtClean="0">
                <a:solidFill>
                  <a:srgbClr val="C00000"/>
                </a:solidFill>
              </a:rPr>
              <a:t>                                          </a:t>
            </a:r>
            <a:endParaRPr lang="hr-HR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8315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39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990600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hr-HR" sz="3600" dirty="0" smtClean="0">
                <a:solidFill>
                  <a:srgbClr val="FFFF00"/>
                </a:solidFill>
              </a:rPr>
              <a:t>    </a:t>
            </a:r>
            <a:br>
              <a:rPr lang="hr-HR" sz="3600" dirty="0" smtClean="0">
                <a:solidFill>
                  <a:srgbClr val="FFFF00"/>
                </a:solidFill>
              </a:rPr>
            </a:br>
            <a:r>
              <a:rPr lang="hr-HR" sz="3600" dirty="0" smtClean="0">
                <a:solidFill>
                  <a:srgbClr val="FFFF00"/>
                </a:solidFill>
              </a:rPr>
              <a:t>   </a:t>
            </a:r>
            <a:endParaRPr lang="hr-H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Rezervirano mjesto sadržaja 3" descr="Hrvatski_drzavni_grb_XXL_815x1000_pxl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9961" y="260648"/>
            <a:ext cx="802374" cy="864096"/>
          </a:xfrm>
          <a:effectLst>
            <a:softEdge rad="112500"/>
          </a:effectLst>
        </p:spPr>
      </p:pic>
      <p:sp>
        <p:nvSpPr>
          <p:cNvPr id="9220" name="TekstniOkvir 5"/>
          <p:cNvSpPr txBox="1">
            <a:spLocks noChangeArrowheads="1"/>
          </p:cNvSpPr>
          <p:nvPr/>
        </p:nvSpPr>
        <p:spPr bwMode="auto">
          <a:xfrm>
            <a:off x="468313" y="1196752"/>
            <a:ext cx="8001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400" b="1" dirty="0" smtClean="0"/>
              <a:t>SADRŽAJ IZVJEŠĆA O IMOVINSKOM STANJU</a:t>
            </a:r>
          </a:p>
          <a:p>
            <a:pPr algn="just"/>
            <a:endParaRPr lang="hr-HR" sz="2400" b="1" dirty="0" smtClean="0"/>
          </a:p>
          <a:p>
            <a:pPr algn="just"/>
            <a:endParaRPr lang="hr-HR" sz="2400" b="1" dirty="0"/>
          </a:p>
          <a:p>
            <a:pPr marL="342900" indent="-342900" algn="just">
              <a:buFontTx/>
              <a:buChar char="-"/>
            </a:pPr>
            <a:r>
              <a:rPr lang="hr-HR" sz="2400" b="1" dirty="0" smtClean="0"/>
              <a:t>dužnost </a:t>
            </a:r>
            <a:r>
              <a:rPr lang="hr-HR" sz="2400" b="1" dirty="0"/>
              <a:t>koju dužnosnici </a:t>
            </a:r>
            <a:r>
              <a:rPr lang="hr-HR" sz="2400" b="1" dirty="0" smtClean="0"/>
              <a:t>obavljaju,</a:t>
            </a:r>
          </a:p>
          <a:p>
            <a:pPr marL="342900" indent="-342900" algn="just">
              <a:buFontTx/>
              <a:buChar char="-"/>
            </a:pPr>
            <a:r>
              <a:rPr lang="hr-HR" sz="2400" b="1" dirty="0" smtClean="0"/>
              <a:t>ostale dužnosti </a:t>
            </a:r>
            <a:r>
              <a:rPr lang="hr-HR" sz="2400" b="1" dirty="0"/>
              <a:t>koje obnašaju</a:t>
            </a:r>
            <a:r>
              <a:rPr lang="hr-HR" sz="2400" b="1" dirty="0" smtClean="0"/>
              <a:t>,</a:t>
            </a:r>
          </a:p>
          <a:p>
            <a:pPr marL="342900" indent="-342900" algn="just">
              <a:buFontTx/>
              <a:buChar char="-"/>
            </a:pPr>
            <a:r>
              <a:rPr lang="hr-HR" sz="2400" b="1" dirty="0" smtClean="0"/>
              <a:t>djelatnosti </a:t>
            </a:r>
            <a:r>
              <a:rPr lang="hr-HR" sz="2400" b="1" dirty="0"/>
              <a:t>koje obavljaju</a:t>
            </a:r>
            <a:r>
              <a:rPr lang="hr-HR" sz="2400" b="1" dirty="0" smtClean="0"/>
              <a:t>,</a:t>
            </a:r>
          </a:p>
          <a:p>
            <a:pPr marL="342900" indent="-342900" algn="just">
              <a:buFontTx/>
              <a:buChar char="-"/>
            </a:pPr>
            <a:r>
              <a:rPr lang="hr-HR" sz="2400" b="1" dirty="0" smtClean="0"/>
              <a:t>djelatnosti </a:t>
            </a:r>
            <a:r>
              <a:rPr lang="hr-HR" sz="2400" b="1" dirty="0"/>
              <a:t>koju su obavljali neposredno prije stupanja na </a:t>
            </a:r>
            <a:r>
              <a:rPr lang="hr-HR" sz="2400" b="1" dirty="0" smtClean="0"/>
              <a:t>dužnost,</a:t>
            </a:r>
          </a:p>
          <a:p>
            <a:pPr marL="342900" indent="-342900" algn="just">
              <a:buFontTx/>
              <a:buChar char="-"/>
            </a:pPr>
            <a:r>
              <a:rPr lang="hr-HR" sz="2400" b="1" dirty="0" smtClean="0"/>
              <a:t>podaci </a:t>
            </a:r>
            <a:r>
              <a:rPr lang="hr-HR" sz="2400" b="1" dirty="0"/>
              <a:t>o imovini </a:t>
            </a:r>
            <a:r>
              <a:rPr lang="hr-HR" sz="2400" b="1" dirty="0" smtClean="0"/>
              <a:t>dužnosnika, imovini </a:t>
            </a:r>
            <a:r>
              <a:rPr lang="hr-HR" sz="2400" b="1" dirty="0"/>
              <a:t>njegova </a:t>
            </a:r>
            <a:r>
              <a:rPr lang="hr-HR" sz="2400" b="1" dirty="0" smtClean="0"/>
              <a:t>bračnog druga/životnog partnera </a:t>
            </a:r>
            <a:r>
              <a:rPr lang="hr-HR" sz="2400" b="1" dirty="0"/>
              <a:t>i malodobne </a:t>
            </a:r>
            <a:r>
              <a:rPr lang="hr-HR" sz="2400" b="1" dirty="0" smtClean="0"/>
              <a:t>djece, </a:t>
            </a:r>
            <a:r>
              <a:rPr lang="hr-HR" sz="2400" b="1" dirty="0"/>
              <a:t>sa stanjem na dan </a:t>
            </a:r>
            <a:r>
              <a:rPr lang="hr-HR" sz="2400" b="1" dirty="0" smtClean="0"/>
              <a:t>podnošenja</a:t>
            </a:r>
            <a:endParaRPr lang="hr-HR" sz="2400" b="1" dirty="0"/>
          </a:p>
        </p:txBody>
      </p:sp>
      <p:pic>
        <p:nvPicPr>
          <p:cNvPr id="5" name="Picture 4" descr="\\172.16.10.22\dkukavica$\DAMIR KUKAVICA - SLUŽBENI DOKUMENTI\INFORMATIZACIJA i LICENCE\INFORMATIZACIJA\NUMERO INFORMATIKA\LOGOTIP\logo-mail-potpi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2039491" cy="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04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990600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hr-HR" sz="3600" dirty="0" smtClean="0">
                <a:solidFill>
                  <a:srgbClr val="FFFF00"/>
                </a:solidFill>
              </a:rPr>
              <a:t>    </a:t>
            </a:r>
            <a:br>
              <a:rPr lang="hr-HR" sz="3600" dirty="0" smtClean="0">
                <a:solidFill>
                  <a:srgbClr val="FFFF00"/>
                </a:solidFill>
              </a:rPr>
            </a:br>
            <a:r>
              <a:rPr lang="hr-HR" sz="3600" dirty="0" smtClean="0">
                <a:solidFill>
                  <a:srgbClr val="FFFF00"/>
                </a:solidFill>
              </a:rPr>
              <a:t>        </a:t>
            </a:r>
            <a:endParaRPr lang="hr-H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Rezervirano mjesto sadržaja 3" descr="Hrvatski_drzavni_grb_XXL_815x1000_pxl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9961" y="260648"/>
            <a:ext cx="802374" cy="864096"/>
          </a:xfrm>
          <a:effectLst>
            <a:softEdge rad="112500"/>
          </a:effectLst>
        </p:spPr>
      </p:pic>
      <p:pic>
        <p:nvPicPr>
          <p:cNvPr id="5" name="Picture 4" descr="\\172.16.10.22\dkukavica$\DAMIR KUKAVICA - SLUŽBENI DOKUMENTI\INFORMATIZACIJA i LICENCE\INFORMATIZACIJA\NUMERO INFORMATIKA\LOGOTIP\logo-mail-potpi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2039491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67544" y="1556792"/>
            <a:ext cx="806489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dirty="0" smtClean="0"/>
              <a:t>                </a:t>
            </a: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PITANJA I ODGOVORI</a:t>
            </a:r>
          </a:p>
          <a:p>
            <a:endParaRPr lang="hr-HR" b="1" dirty="0" smtClean="0"/>
          </a:p>
          <a:p>
            <a:endParaRPr lang="hr-HR" b="1" dirty="0">
              <a:hlinkClick r:id="rId5"/>
            </a:endParaRPr>
          </a:p>
          <a:p>
            <a:endParaRPr lang="hr-HR" b="1" dirty="0" smtClean="0">
              <a:hlinkClick r:id="rId5"/>
            </a:endParaRPr>
          </a:p>
          <a:p>
            <a:endParaRPr lang="hr-HR" b="1" dirty="0">
              <a:hlinkClick r:id="rId5"/>
            </a:endParaRPr>
          </a:p>
          <a:p>
            <a:endParaRPr lang="hr-HR" b="1" dirty="0" smtClean="0"/>
          </a:p>
          <a:p>
            <a:endParaRPr lang="hr-HR" b="1" dirty="0"/>
          </a:p>
          <a:p>
            <a:endParaRPr lang="hr-HR" b="1" dirty="0"/>
          </a:p>
          <a:p>
            <a:endParaRPr lang="hr-HR" b="1" dirty="0" smtClean="0"/>
          </a:p>
          <a:p>
            <a:r>
              <a:rPr lang="hr-HR" b="1" dirty="0" smtClean="0"/>
              <a:t>                                                </a:t>
            </a:r>
          </a:p>
          <a:p>
            <a:r>
              <a:rPr lang="hr-HR" b="1" dirty="0"/>
              <a:t> </a:t>
            </a:r>
            <a:r>
              <a:rPr lang="hr-HR" b="1" dirty="0" smtClean="0"/>
              <a:t>                  </a:t>
            </a:r>
          </a:p>
          <a:p>
            <a:endParaRPr lang="hr-HR" b="1" dirty="0" smtClean="0"/>
          </a:p>
          <a:p>
            <a:pPr algn="ctr"/>
            <a:r>
              <a:rPr lang="hr-H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Povjerenstvo za odlučivanje o sukobu interesa</a:t>
            </a:r>
          </a:p>
          <a:p>
            <a:pPr algn="ctr"/>
            <a:r>
              <a:rPr lang="hr-H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Zagreb, ulica kneza Mutimira 5</a:t>
            </a:r>
          </a:p>
          <a:p>
            <a:pPr algn="ctr"/>
            <a:r>
              <a:rPr lang="hr-H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Tel: +385/1/5559 527, Fax: +385/1/5559 407,</a:t>
            </a:r>
          </a:p>
          <a:p>
            <a:pPr algn="ctr"/>
            <a:r>
              <a:rPr lang="hr-H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www.sukobinteresa.hr , e-mail: info@sukobinteresa.hr</a:t>
            </a:r>
          </a:p>
          <a:p>
            <a:r>
              <a:rPr lang="hr-H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hr-HR" b="1" dirty="0">
                <a:solidFill>
                  <a:srgbClr val="C00000"/>
                </a:solidFill>
              </a:rPr>
              <a:t> </a:t>
            </a:r>
            <a:r>
              <a:rPr lang="hr-HR" b="1" dirty="0" smtClean="0">
                <a:solidFill>
                  <a:srgbClr val="C00000"/>
                </a:solidFill>
              </a:rPr>
              <a:t>                                          </a:t>
            </a:r>
            <a:endParaRPr lang="hr-HR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6490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32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Hrvatski_drzavni_grb_XXL_815x1000_pxl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9961" y="260648"/>
            <a:ext cx="802374" cy="864096"/>
          </a:xfrm>
          <a:effectLst>
            <a:softEdge rad="112500"/>
          </a:effectLst>
        </p:spPr>
      </p:pic>
      <p:pic>
        <p:nvPicPr>
          <p:cNvPr id="5" name="Picture 4" descr="\\172.16.10.22\dkukavica$\DAMIR KUKAVICA - SLUŽBENI DOKUMENTI\INFORMATIZACIJA i LICENCE\INFORMATIZACIJA\NUMERO INFORMATIKA\LOGOTIP\logo-mail-potpi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2039491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827584" y="1190357"/>
            <a:ext cx="7704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2400" b="1" dirty="0" smtClean="0"/>
              <a:t>PODATCI O IMOVINI  OBUHVAĆAJU PODATKE O:</a:t>
            </a:r>
          </a:p>
          <a:p>
            <a:pPr>
              <a:lnSpc>
                <a:spcPct val="150000"/>
              </a:lnSpc>
            </a:pPr>
            <a:r>
              <a:rPr lang="hr-HR" sz="2400" dirty="0" smtClean="0"/>
              <a:t>-</a:t>
            </a:r>
            <a:r>
              <a:rPr lang="hr-HR" sz="2400" b="1" dirty="0" smtClean="0"/>
              <a:t>  stečenim nekretninama,</a:t>
            </a:r>
          </a:p>
          <a:p>
            <a:pPr marL="285750" indent="-285750">
              <a:buFontTx/>
              <a:buChar char="-"/>
            </a:pPr>
            <a:r>
              <a:rPr lang="hr-HR" sz="2400" b="1" dirty="0" smtClean="0"/>
              <a:t>o pokretninama veće pojedinačne vrijednosti od   30.000,00 kuna,</a:t>
            </a:r>
          </a:p>
          <a:p>
            <a:pPr marL="285750" indent="-285750">
              <a:buFontTx/>
              <a:buChar char="-"/>
            </a:pPr>
            <a:r>
              <a:rPr lang="hr-HR" sz="2400" b="1" dirty="0" smtClean="0"/>
              <a:t>poslovnim udjelima i dionicama u trg. duštvima,</a:t>
            </a:r>
          </a:p>
          <a:p>
            <a:pPr marL="285750" indent="-285750">
              <a:buFontTx/>
              <a:buChar char="-"/>
            </a:pPr>
            <a:r>
              <a:rPr lang="hr-HR" sz="2400" b="1" dirty="0" smtClean="0"/>
              <a:t>novčanoj štednji,</a:t>
            </a:r>
          </a:p>
          <a:p>
            <a:pPr marL="285750" indent="-285750">
              <a:buFontTx/>
              <a:buChar char="-"/>
            </a:pPr>
            <a:r>
              <a:rPr lang="hr-HR" sz="2400" b="1" dirty="0" smtClean="0"/>
              <a:t>preuzetim jamstvima, kreditima, dugovima i ostalim obvezama,</a:t>
            </a:r>
          </a:p>
          <a:p>
            <a:pPr marL="285750" indent="-285750">
              <a:buFontTx/>
              <a:buChar char="-"/>
            </a:pPr>
            <a:r>
              <a:rPr lang="hr-HR" sz="2400" b="1" dirty="0" smtClean="0"/>
              <a:t>dohotku od nesamostalnog rada,</a:t>
            </a:r>
          </a:p>
          <a:p>
            <a:pPr marL="285750" indent="-285750">
              <a:buFontTx/>
              <a:buChar char="-"/>
            </a:pPr>
            <a:r>
              <a:rPr lang="hr-HR" sz="2400" b="1" dirty="0" smtClean="0"/>
              <a:t>dohotku od samostalne djelatnosti,</a:t>
            </a:r>
          </a:p>
          <a:p>
            <a:pPr marL="285750" indent="-285750">
              <a:buFontTx/>
              <a:buChar char="-"/>
            </a:pPr>
            <a:r>
              <a:rPr lang="hr-HR" sz="2400" b="1" dirty="0" smtClean="0"/>
              <a:t>dohotku od imovine i imovinskih prava,</a:t>
            </a:r>
          </a:p>
          <a:p>
            <a:pPr marL="285750" indent="-285750">
              <a:buFontTx/>
              <a:buChar char="-"/>
            </a:pPr>
            <a:r>
              <a:rPr lang="hr-HR" sz="2400" b="1" dirty="0" smtClean="0"/>
              <a:t>drugim vrstama dohotka te primicima na koje se ne plaća porez na dohodak.</a:t>
            </a: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128904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990600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hr-HR" sz="3600" dirty="0" smtClean="0">
                <a:solidFill>
                  <a:srgbClr val="FFFF00"/>
                </a:solidFill>
              </a:rPr>
              <a:t>    </a:t>
            </a:r>
            <a:br>
              <a:rPr lang="hr-HR" sz="3600" dirty="0" smtClean="0">
                <a:solidFill>
                  <a:srgbClr val="FFFF00"/>
                </a:solidFill>
              </a:rPr>
            </a:br>
            <a:r>
              <a:rPr lang="hr-HR" sz="3600" dirty="0" smtClean="0">
                <a:solidFill>
                  <a:srgbClr val="FFFF00"/>
                </a:solidFill>
              </a:rPr>
              <a:t>   </a:t>
            </a:r>
            <a:endParaRPr lang="hr-H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Rezervirano mjesto sadržaja 3" descr="Hrvatski_drzavni_grb_XXL_815x1000_pxl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9961" y="260648"/>
            <a:ext cx="802374" cy="864096"/>
          </a:xfrm>
          <a:effectLst>
            <a:softEdge rad="112500"/>
          </a:effectLst>
        </p:spPr>
      </p:pic>
      <p:sp>
        <p:nvSpPr>
          <p:cNvPr id="9220" name="TekstniOkvir 5"/>
          <p:cNvSpPr txBox="1">
            <a:spLocks noChangeArrowheads="1"/>
          </p:cNvSpPr>
          <p:nvPr/>
        </p:nvSpPr>
        <p:spPr bwMode="auto">
          <a:xfrm>
            <a:off x="468313" y="2708275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hr-HR" b="1" dirty="0">
              <a:latin typeface="Corbel" pitchFamily="34" charset="0"/>
            </a:endParaRPr>
          </a:p>
          <a:p>
            <a:pPr algn="ctr"/>
            <a:endParaRPr lang="hr-HR" sz="2200" dirty="0">
              <a:solidFill>
                <a:srgbClr val="FFFF00"/>
              </a:solidFill>
              <a:latin typeface="Corbel" pitchFamily="34" charset="0"/>
            </a:endParaRPr>
          </a:p>
        </p:txBody>
      </p:sp>
      <p:pic>
        <p:nvPicPr>
          <p:cNvPr id="5" name="Picture 4" descr="\\172.16.10.22\dkukavica$\DAMIR KUKAVICA - SLUŽBENI DOKUMENTI\INFORMATIZACIJA i LICENCE\INFORMATIZACIJA\NUMERO INFORMATIKA\LOGOTIP\logo-mail-potpi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2039491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74936" y="1196752"/>
            <a:ext cx="785775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1" dirty="0" smtClean="0"/>
              <a:t>OBVEZNICI PODNOŠENJA IZVJEŠĆA</a:t>
            </a:r>
          </a:p>
          <a:p>
            <a:pPr algn="just"/>
            <a:r>
              <a:rPr lang="hr-HR" sz="2400" b="1" dirty="0" smtClean="0"/>
              <a:t> </a:t>
            </a:r>
          </a:p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hr-HR" sz="2400" b="1" dirty="0" smtClean="0">
                <a:solidFill>
                  <a:srgbClr val="C00000"/>
                </a:solidFill>
              </a:rPr>
              <a:t>dužnosnici</a:t>
            </a:r>
            <a:r>
              <a:rPr lang="hr-HR" sz="2400" b="1" dirty="0" smtClean="0"/>
              <a:t> taksativno navedeni u čl. 3. st. 1.  ZSSI,</a:t>
            </a:r>
          </a:p>
          <a:p>
            <a:pPr marL="342900" lvl="0" indent="-342900" algn="just">
              <a:buFontTx/>
              <a:buChar char="-"/>
            </a:pPr>
            <a:r>
              <a:rPr lang="hr-HR" sz="2400" b="1" dirty="0" smtClean="0">
                <a:solidFill>
                  <a:srgbClr val="C00000"/>
                </a:solidFill>
              </a:rPr>
              <a:t>obnašatelji </a:t>
            </a:r>
            <a:r>
              <a:rPr lang="hr-HR" sz="2400" b="1" dirty="0">
                <a:solidFill>
                  <a:srgbClr val="C00000"/>
                </a:solidFill>
              </a:rPr>
              <a:t>dužnosti </a:t>
            </a:r>
            <a:r>
              <a:rPr lang="hr-HR" sz="2400" b="1" dirty="0"/>
              <a:t>koje kao dužnosnike imenuje ili potvrđuje Hrvatski sabor, imenuje Vlada Republike Hrvatske ili Predsjednik Republike Hrvatske (osim osoba koje imenuje predsjednik Republike Hrvatske u skladu s odredbama Zakona o službi u oružanim snagama Republike </a:t>
            </a:r>
            <a:r>
              <a:rPr lang="hr-HR" sz="2400" b="1" dirty="0" smtClean="0"/>
              <a:t>Hrvatske) - čl. 3. st. 2. ZSSI,</a:t>
            </a:r>
          </a:p>
          <a:p>
            <a:pPr marL="342900" lvl="0" indent="-342900" algn="just">
              <a:buFontTx/>
              <a:buChar char="-"/>
            </a:pPr>
            <a:r>
              <a:rPr lang="hr-HR" sz="2400" b="1" dirty="0" smtClean="0">
                <a:solidFill>
                  <a:srgbClr val="C00000"/>
                </a:solidFill>
              </a:rPr>
              <a:t>rukovodeći </a:t>
            </a:r>
            <a:r>
              <a:rPr lang="hr-HR" sz="2400" b="1" dirty="0">
                <a:solidFill>
                  <a:srgbClr val="C00000"/>
                </a:solidFill>
              </a:rPr>
              <a:t>državni službenici </a:t>
            </a:r>
            <a:r>
              <a:rPr lang="hr-HR" sz="2400" b="1" dirty="0"/>
              <a:t>koje imenuje Vlada Republike Hrvatske na temelju prethodno provedenog </a:t>
            </a:r>
            <a:r>
              <a:rPr lang="hr-HR" sz="2400" b="1" dirty="0" smtClean="0"/>
              <a:t>natječaja - čl. 3. st. 3. ZSSI</a:t>
            </a: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128904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990600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hr-HR" sz="3600" dirty="0" smtClean="0">
                <a:solidFill>
                  <a:srgbClr val="FFFF00"/>
                </a:solidFill>
              </a:rPr>
              <a:t>    </a:t>
            </a:r>
            <a:br>
              <a:rPr lang="hr-HR" sz="3600" dirty="0" smtClean="0">
                <a:solidFill>
                  <a:srgbClr val="FFFF00"/>
                </a:solidFill>
              </a:rPr>
            </a:br>
            <a:r>
              <a:rPr lang="hr-HR" sz="3600" dirty="0" smtClean="0">
                <a:solidFill>
                  <a:srgbClr val="FFFF00"/>
                </a:solidFill>
              </a:rPr>
              <a:t/>
            </a:r>
            <a:br>
              <a:rPr lang="hr-HR" sz="3600" dirty="0" smtClean="0">
                <a:solidFill>
                  <a:srgbClr val="FFFF00"/>
                </a:solidFill>
              </a:rPr>
            </a:br>
            <a:r>
              <a:rPr lang="hr-HR" sz="3600" dirty="0" smtClean="0">
                <a:solidFill>
                  <a:srgbClr val="FFFF00"/>
                </a:solidFill>
              </a:rPr>
              <a:t/>
            </a:r>
            <a:br>
              <a:rPr lang="hr-HR" sz="3600" dirty="0" smtClean="0">
                <a:solidFill>
                  <a:srgbClr val="FFFF00"/>
                </a:solidFill>
              </a:rPr>
            </a:br>
            <a:r>
              <a:rPr lang="hr-HR" sz="3600" dirty="0" smtClean="0">
                <a:solidFill>
                  <a:srgbClr val="FFFF00"/>
                </a:solidFill>
              </a:rPr>
              <a:t>   </a:t>
            </a:r>
            <a:endParaRPr lang="hr-H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Rezervirano mjesto sadržaja 3" descr="Hrvatski_drzavni_grb_XXL_815x1000_pxl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9961" y="260648"/>
            <a:ext cx="802374" cy="864096"/>
          </a:xfrm>
          <a:effectLst>
            <a:softEdge rad="112500"/>
          </a:effectLst>
        </p:spPr>
      </p:pic>
      <p:sp>
        <p:nvSpPr>
          <p:cNvPr id="9220" name="TekstniOkvir 5"/>
          <p:cNvSpPr txBox="1">
            <a:spLocks noChangeArrowheads="1"/>
          </p:cNvSpPr>
          <p:nvPr/>
        </p:nvSpPr>
        <p:spPr bwMode="auto">
          <a:xfrm>
            <a:off x="468313" y="1196752"/>
            <a:ext cx="837542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HR" sz="2400" b="1" dirty="0" smtClean="0"/>
              <a:t>ROKOVI ZA PODNOŠENJE IZVJEŠĆA </a:t>
            </a:r>
          </a:p>
          <a:p>
            <a:pPr algn="just"/>
            <a:endParaRPr lang="hr-HR" sz="2400" b="1" dirty="0" smtClean="0"/>
          </a:p>
          <a:p>
            <a:pPr algn="just"/>
            <a:r>
              <a:rPr lang="hr-HR" sz="2400" b="1" dirty="0" smtClean="0">
                <a:solidFill>
                  <a:srgbClr val="C00000"/>
                </a:solidFill>
              </a:rPr>
              <a:t>Dužnosnici</a:t>
            </a:r>
            <a:r>
              <a:rPr lang="hr-HR" sz="2400" b="1" dirty="0" smtClean="0"/>
              <a:t> </a:t>
            </a:r>
            <a:r>
              <a:rPr lang="hr-HR" sz="2400" b="1" dirty="0"/>
              <a:t>taksativno navedeni u stavku 1. članka 3. ZSSI-a i </a:t>
            </a:r>
            <a:r>
              <a:rPr lang="hr-HR" sz="2400" b="1" dirty="0">
                <a:solidFill>
                  <a:srgbClr val="C00000"/>
                </a:solidFill>
              </a:rPr>
              <a:t>obnašatelji dužnosti </a:t>
            </a:r>
            <a:r>
              <a:rPr lang="hr-HR" sz="2400" b="1" dirty="0"/>
              <a:t>koje kao dužnosnike imenuje ili potvrđuje Hrvatski sabor, imenuje Vlada Republike Hrvatske ili Predsjednik Republike </a:t>
            </a:r>
            <a:r>
              <a:rPr lang="hr-HR" sz="2400" b="1" dirty="0" smtClean="0"/>
              <a:t>Hrvatske:</a:t>
            </a:r>
          </a:p>
          <a:p>
            <a:pPr algn="just"/>
            <a:endParaRPr lang="hr-HR" sz="2400" dirty="0"/>
          </a:p>
          <a:p>
            <a:pPr marL="342900" lvl="0" indent="-342900">
              <a:buFontTx/>
              <a:buChar char="-"/>
            </a:pPr>
            <a:r>
              <a:rPr lang="hr-HR" sz="2400" b="1" dirty="0" smtClean="0"/>
              <a:t>u </a:t>
            </a:r>
            <a:r>
              <a:rPr lang="hr-HR" sz="2400" b="1" dirty="0"/>
              <a:t>roku 30 dana od dana stupanja na </a:t>
            </a:r>
            <a:r>
              <a:rPr lang="hr-HR" sz="2400" b="1" dirty="0" smtClean="0"/>
              <a:t>dužnost</a:t>
            </a:r>
          </a:p>
          <a:p>
            <a:pPr marL="342900" lvl="0" indent="-342900">
              <a:buFontTx/>
              <a:buChar char="-"/>
            </a:pPr>
            <a:r>
              <a:rPr lang="hr-HR" sz="2400" b="1" dirty="0" smtClean="0"/>
              <a:t>u </a:t>
            </a:r>
            <a:r>
              <a:rPr lang="hr-HR" sz="2400" b="1" dirty="0"/>
              <a:t>roku 30 dana po prestanku obnašanja javne </a:t>
            </a:r>
            <a:r>
              <a:rPr lang="hr-HR" sz="2400" b="1" dirty="0" smtClean="0"/>
              <a:t>dužnosti</a:t>
            </a:r>
          </a:p>
          <a:p>
            <a:pPr marL="342900" lvl="0" indent="-342900">
              <a:buFontTx/>
              <a:buChar char="-"/>
            </a:pPr>
            <a:r>
              <a:rPr lang="hr-HR" sz="2400" b="1" dirty="0" smtClean="0"/>
              <a:t>istekom </a:t>
            </a:r>
            <a:r>
              <a:rPr lang="hr-HR" sz="2400" b="1" dirty="0"/>
              <a:t>godine - ako je tijekom godine nastupila bitna promjena imovinskog </a:t>
            </a:r>
            <a:r>
              <a:rPr lang="hr-HR" sz="2400" b="1" dirty="0" smtClean="0"/>
              <a:t>stanja</a:t>
            </a:r>
          </a:p>
          <a:p>
            <a:pPr marL="342900" lvl="0" indent="-342900">
              <a:buFontTx/>
              <a:buChar char="-"/>
            </a:pPr>
            <a:r>
              <a:rPr lang="hr-HR" sz="2400" b="1" dirty="0" smtClean="0"/>
              <a:t>u </a:t>
            </a:r>
            <a:r>
              <a:rPr lang="hr-HR" sz="2400" b="1" dirty="0"/>
              <a:t>roku od 30 dana po proteku 12 mjeseci od dana prestanka obnašanja dužnosti odnosno </a:t>
            </a:r>
            <a:r>
              <a:rPr lang="hr-HR" sz="2400" b="1" dirty="0" smtClean="0"/>
              <a:t>razrješenja </a:t>
            </a:r>
            <a:endParaRPr lang="hr-HR" sz="2400" b="1" dirty="0"/>
          </a:p>
        </p:txBody>
      </p:sp>
      <p:pic>
        <p:nvPicPr>
          <p:cNvPr id="5" name="Picture 4" descr="\\172.16.10.22\dkukavica$\DAMIR KUKAVICA - SLUŽBENI DOKUMENTI\INFORMATIZACIJA i LICENCE\INFORMATIZACIJA\NUMERO INFORMATIKA\LOGOTIP\logo-mail-potpi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2039491" cy="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04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990600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hr-HR" sz="3600" dirty="0" smtClean="0">
                <a:solidFill>
                  <a:srgbClr val="FFFF00"/>
                </a:solidFill>
              </a:rPr>
              <a:t>    </a:t>
            </a:r>
            <a:br>
              <a:rPr lang="hr-HR" sz="3600" dirty="0" smtClean="0">
                <a:solidFill>
                  <a:srgbClr val="FFFF00"/>
                </a:solidFill>
              </a:rPr>
            </a:br>
            <a:r>
              <a:rPr lang="hr-HR" sz="3600" dirty="0" smtClean="0">
                <a:solidFill>
                  <a:srgbClr val="FFFF00"/>
                </a:solidFill>
              </a:rPr>
              <a:t/>
            </a:r>
            <a:br>
              <a:rPr lang="hr-HR" sz="3600" dirty="0" smtClean="0">
                <a:solidFill>
                  <a:srgbClr val="FFFF00"/>
                </a:solidFill>
              </a:rPr>
            </a:br>
            <a:r>
              <a:rPr lang="hr-HR" sz="3600" dirty="0" smtClean="0">
                <a:solidFill>
                  <a:srgbClr val="FFFF00"/>
                </a:solidFill>
              </a:rPr>
              <a:t/>
            </a:r>
            <a:br>
              <a:rPr lang="hr-HR" sz="3600" dirty="0" smtClean="0">
                <a:solidFill>
                  <a:srgbClr val="FFFF00"/>
                </a:solidFill>
              </a:rPr>
            </a:br>
            <a:r>
              <a:rPr lang="hr-HR" sz="3600" dirty="0" smtClean="0">
                <a:solidFill>
                  <a:srgbClr val="FFFF00"/>
                </a:solidFill>
              </a:rPr>
              <a:t>   </a:t>
            </a:r>
            <a:endParaRPr lang="hr-H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Rezervirano mjesto sadržaja 3" descr="Hrvatski_drzavni_grb_XXL_815x1000_pxl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9961" y="260648"/>
            <a:ext cx="802374" cy="864096"/>
          </a:xfrm>
          <a:effectLst>
            <a:softEdge rad="112500"/>
          </a:effectLst>
        </p:spPr>
      </p:pic>
      <p:sp>
        <p:nvSpPr>
          <p:cNvPr id="9220" name="TekstniOkvir 5"/>
          <p:cNvSpPr txBox="1">
            <a:spLocks noChangeArrowheads="1"/>
          </p:cNvSpPr>
          <p:nvPr/>
        </p:nvSpPr>
        <p:spPr bwMode="auto">
          <a:xfrm>
            <a:off x="468313" y="1196752"/>
            <a:ext cx="8001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400" b="1" dirty="0"/>
              <a:t>ROKOVI ZA PODNOŠENJE IZVJEŠĆA </a:t>
            </a:r>
          </a:p>
          <a:p>
            <a:pPr algn="just"/>
            <a:endParaRPr lang="hr-HR" sz="2400" b="1" dirty="0"/>
          </a:p>
          <a:p>
            <a:pPr algn="just"/>
            <a:r>
              <a:rPr lang="hr-HR" sz="2400" b="1" dirty="0" smtClean="0">
                <a:solidFill>
                  <a:srgbClr val="C00000"/>
                </a:solidFill>
              </a:rPr>
              <a:t>Rukovodeći </a:t>
            </a:r>
            <a:r>
              <a:rPr lang="hr-HR" sz="2400" b="1" dirty="0">
                <a:solidFill>
                  <a:srgbClr val="C00000"/>
                </a:solidFill>
              </a:rPr>
              <a:t>državni službenici </a:t>
            </a:r>
            <a:r>
              <a:rPr lang="hr-HR" sz="2400" b="1" dirty="0"/>
              <a:t>koje imenuje Vlada Republike Hrvatske na temelju prethodno provedenog </a:t>
            </a:r>
            <a:r>
              <a:rPr lang="hr-HR" sz="2400" b="1" dirty="0" smtClean="0"/>
              <a:t>natječaja, izvješće podnose:</a:t>
            </a:r>
          </a:p>
          <a:p>
            <a:pPr algn="just"/>
            <a:endParaRPr lang="hr-HR" sz="2400" b="1" dirty="0"/>
          </a:p>
          <a:p>
            <a:pPr marL="342900" lvl="0" indent="-342900">
              <a:buFontTx/>
              <a:buChar char="-"/>
            </a:pPr>
            <a:r>
              <a:rPr lang="hr-HR" sz="2400" b="1" dirty="0" smtClean="0"/>
              <a:t>u </a:t>
            </a:r>
            <a:r>
              <a:rPr lang="hr-HR" sz="2400" b="1" dirty="0"/>
              <a:t>roku od 30 dana od dana </a:t>
            </a:r>
            <a:r>
              <a:rPr lang="hr-HR" sz="2400" b="1" dirty="0" smtClean="0"/>
              <a:t>imenovanja,</a:t>
            </a:r>
          </a:p>
          <a:p>
            <a:pPr marL="342900" lvl="0" indent="-342900">
              <a:buFontTx/>
              <a:buChar char="-"/>
            </a:pPr>
            <a:r>
              <a:rPr lang="hr-HR" sz="2400" b="1" u="sng" dirty="0" smtClean="0"/>
              <a:t>svake </a:t>
            </a:r>
            <a:r>
              <a:rPr lang="hr-HR" sz="2400" b="1" u="sng" dirty="0"/>
              <a:t>četvrte godine</a:t>
            </a:r>
            <a:r>
              <a:rPr lang="hr-HR" sz="2400" b="1" dirty="0"/>
              <a:t> za vrijeme trajanja </a:t>
            </a:r>
            <a:r>
              <a:rPr lang="hr-HR" sz="2400" b="1" dirty="0" smtClean="0"/>
              <a:t>službe,</a:t>
            </a:r>
          </a:p>
          <a:p>
            <a:pPr marL="342900" lvl="0" indent="-342900">
              <a:buFontTx/>
              <a:buChar char="-"/>
            </a:pPr>
            <a:r>
              <a:rPr lang="hr-HR" sz="2400" b="1" dirty="0" smtClean="0"/>
              <a:t>istekom </a:t>
            </a:r>
            <a:r>
              <a:rPr lang="hr-HR" sz="2400" b="1" dirty="0"/>
              <a:t>godine - ako je tijekom godine nastupila bitna promjena imovinskog </a:t>
            </a:r>
            <a:r>
              <a:rPr lang="hr-HR" sz="2400" b="1" dirty="0" smtClean="0"/>
              <a:t>stanja,</a:t>
            </a:r>
          </a:p>
          <a:p>
            <a:pPr marL="342900" lvl="0" indent="-342900">
              <a:buFontTx/>
              <a:buChar char="-"/>
            </a:pPr>
            <a:r>
              <a:rPr lang="hr-HR" sz="2400" b="1" dirty="0" smtClean="0"/>
              <a:t>u </a:t>
            </a:r>
            <a:r>
              <a:rPr lang="hr-HR" sz="2400" b="1" dirty="0"/>
              <a:t>roku 30 dana po </a:t>
            </a:r>
            <a:r>
              <a:rPr lang="hr-HR" sz="2400" b="1" dirty="0" smtClean="0"/>
              <a:t>razrješenju</a:t>
            </a:r>
            <a:endParaRPr lang="hr-HR" sz="2400" b="1" dirty="0"/>
          </a:p>
        </p:txBody>
      </p:sp>
      <p:pic>
        <p:nvPicPr>
          <p:cNvPr id="5" name="Picture 4" descr="\\172.16.10.22\dkukavica$\DAMIR KUKAVICA - SLUŽBENI DOKUMENTI\INFORMATIZACIJA i LICENCE\INFORMATIZACIJA\NUMERO INFORMATIKA\LOGOTIP\logo-mail-potpi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2039491" cy="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04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990600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hr-HR" sz="3600" dirty="0" smtClean="0">
                <a:solidFill>
                  <a:srgbClr val="FFFF00"/>
                </a:solidFill>
              </a:rPr>
              <a:t>    </a:t>
            </a:r>
            <a:br>
              <a:rPr lang="hr-HR" sz="3600" dirty="0" smtClean="0">
                <a:solidFill>
                  <a:srgbClr val="FFFF00"/>
                </a:solidFill>
              </a:rPr>
            </a:br>
            <a:endParaRPr lang="hr-H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Rezervirano mjesto sadržaja 3" descr="Hrvatski_drzavni_grb_XXL_815x1000_pxl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9961" y="260648"/>
            <a:ext cx="802374" cy="864096"/>
          </a:xfrm>
          <a:effectLst>
            <a:softEdge rad="112500"/>
          </a:effectLst>
        </p:spPr>
      </p:pic>
      <p:sp>
        <p:nvSpPr>
          <p:cNvPr id="9220" name="TekstniOkvir 5"/>
          <p:cNvSpPr txBox="1">
            <a:spLocks noChangeArrowheads="1"/>
          </p:cNvSpPr>
          <p:nvPr/>
        </p:nvSpPr>
        <p:spPr bwMode="auto">
          <a:xfrm>
            <a:off x="535564" y="1232141"/>
            <a:ext cx="8001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400" b="1" dirty="0" smtClean="0"/>
              <a:t>ROKOVI I SVRHA PODNOŠENJA IZVJEŠĆA</a:t>
            </a:r>
          </a:p>
          <a:p>
            <a:pPr algn="just"/>
            <a:endParaRPr lang="hr-HR" sz="2400" b="1" dirty="0" smtClean="0"/>
          </a:p>
          <a:p>
            <a:pPr algn="just"/>
            <a:endParaRPr lang="hr-HR" sz="2400" b="1" dirty="0" smtClean="0"/>
          </a:p>
          <a:p>
            <a:pPr algn="just"/>
            <a:r>
              <a:rPr lang="hr-HR" sz="2400" b="1" dirty="0" smtClean="0"/>
              <a:t>Dužnosnici </a:t>
            </a:r>
            <a:r>
              <a:rPr lang="hr-HR" sz="2400" b="1" dirty="0"/>
              <a:t>koji su na izborima ponovno izabrani ili imenovani na istu dužnost, bez obzira obnašaju li dužnost profesionalno ili neprofesionalno (volonterski), obvezni su u roku 30 dana od dana stupanja na dužnost podnijeti izvješće o imovinskom stanju </a:t>
            </a:r>
            <a:r>
              <a:rPr lang="hr-HR" sz="2400" b="1" dirty="0" smtClean="0"/>
              <a:t>sa svrhom: </a:t>
            </a:r>
            <a:r>
              <a:rPr lang="hr-HR" sz="2400" b="1" dirty="0" smtClean="0">
                <a:solidFill>
                  <a:srgbClr val="C00000"/>
                </a:solidFill>
              </a:rPr>
              <a:t>Ponovno imenovanje na istu dužnost</a:t>
            </a:r>
          </a:p>
          <a:p>
            <a:pPr algn="just"/>
            <a:endParaRPr lang="hr-HR" sz="2400" b="1" dirty="0" smtClean="0"/>
          </a:p>
        </p:txBody>
      </p:sp>
      <p:pic>
        <p:nvPicPr>
          <p:cNvPr id="5" name="Picture 4" descr="\\172.16.10.22\dkukavica$\DAMIR KUKAVICA - SLUŽBENI DOKUMENTI\INFORMATIZACIJA i LICENCE\INFORMATIZACIJA\NUMERO INFORMATIKA\LOGOTIP\logo-mail-potpi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2039491" cy="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94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990600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hr-HR" sz="3600" dirty="0" smtClean="0">
                <a:solidFill>
                  <a:srgbClr val="FFFF00"/>
                </a:solidFill>
              </a:rPr>
              <a:t>    </a:t>
            </a:r>
            <a:br>
              <a:rPr lang="hr-HR" sz="3600" dirty="0" smtClean="0">
                <a:solidFill>
                  <a:srgbClr val="FFFF00"/>
                </a:solidFill>
              </a:rPr>
            </a:br>
            <a:endParaRPr lang="hr-H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Rezervirano mjesto sadržaja 3" descr="Hrvatski_drzavni_grb_XXL_815x1000_pxl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9961" y="260648"/>
            <a:ext cx="802374" cy="864096"/>
          </a:xfrm>
          <a:effectLst>
            <a:softEdge rad="112500"/>
          </a:effectLst>
        </p:spPr>
      </p:pic>
      <p:sp>
        <p:nvSpPr>
          <p:cNvPr id="9220" name="TekstniOkvir 5"/>
          <p:cNvSpPr txBox="1">
            <a:spLocks noChangeArrowheads="1"/>
          </p:cNvSpPr>
          <p:nvPr/>
        </p:nvSpPr>
        <p:spPr bwMode="auto">
          <a:xfrm>
            <a:off x="603448" y="1196752"/>
            <a:ext cx="8001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hr-HR" sz="2400" b="1" dirty="0" smtClean="0"/>
              <a:t>ROKOVI I SVRHA </a:t>
            </a:r>
            <a:r>
              <a:rPr lang="hr-HR" sz="2400" b="1" dirty="0"/>
              <a:t>PODNOŠENJA </a:t>
            </a:r>
            <a:r>
              <a:rPr lang="hr-HR" sz="2400" b="1" dirty="0" smtClean="0"/>
              <a:t>IZVJEŠĆA</a:t>
            </a:r>
          </a:p>
          <a:p>
            <a:pPr algn="just"/>
            <a:endParaRPr lang="hr-HR" sz="2400" b="1" dirty="0" smtClean="0"/>
          </a:p>
          <a:p>
            <a:pPr algn="just"/>
            <a:endParaRPr lang="hr-HR" sz="2400" b="1" dirty="0" smtClean="0"/>
          </a:p>
          <a:p>
            <a:pPr algn="just"/>
            <a:r>
              <a:rPr lang="hr-HR" sz="2400" b="1" dirty="0" smtClean="0"/>
              <a:t>U slučaju da je dužnosnik ponovo izabran, ali na neku drugu dužnost, u obvezi je podnijeti izvješće o imovinskom stanju za </a:t>
            </a:r>
            <a:r>
              <a:rPr lang="hr-HR" sz="2400" b="1" dirty="0" smtClean="0">
                <a:solidFill>
                  <a:srgbClr val="C00000"/>
                </a:solidFill>
              </a:rPr>
              <a:t>prestanak obnašanja stare dužnosti, </a:t>
            </a:r>
            <a:r>
              <a:rPr lang="hr-HR" sz="2400" b="1" dirty="0" smtClean="0"/>
              <a:t>ali i izvješće o imovinskom stanju za </a:t>
            </a:r>
            <a:r>
              <a:rPr lang="hr-HR" sz="2400" b="1" dirty="0" smtClean="0">
                <a:solidFill>
                  <a:srgbClr val="C00000"/>
                </a:solidFill>
              </a:rPr>
              <a:t>stupanje</a:t>
            </a:r>
            <a:r>
              <a:rPr lang="hr-HR" sz="2400" b="1" dirty="0" smtClean="0"/>
              <a:t> </a:t>
            </a:r>
            <a:r>
              <a:rPr lang="hr-HR" sz="2400" b="1" dirty="0" smtClean="0">
                <a:solidFill>
                  <a:srgbClr val="C00000"/>
                </a:solidFill>
              </a:rPr>
              <a:t>na novu dužnost</a:t>
            </a:r>
            <a:endParaRPr lang="hr-HR" sz="2400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\\172.16.10.22\dkukavica$\DAMIR KUKAVICA - SLUŽBENI DOKUMENTI\INFORMATIZACIJA i LICENCE\INFORMATIZACIJA\NUMERO INFORMATIKA\LOGOTIP\logo-mail-potpi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2039491" cy="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705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zvorni">
  <a:themeElements>
    <a:clrScheme name="Izvorni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Izvorni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zvorni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zvorni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Izvorni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1993</TotalTime>
  <Words>1254</Words>
  <Application>Microsoft Office PowerPoint</Application>
  <PresentationFormat>On-screen Show (4:3)</PresentationFormat>
  <Paragraphs>272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Izvorni</vt:lpstr>
      <vt:lpstr>              </vt:lpstr>
      <vt:lpstr>                </vt:lpstr>
      <vt:lpstr>        </vt:lpstr>
      <vt:lpstr>PowerPoint Presentation</vt:lpstr>
      <vt:lpstr>        </vt:lpstr>
      <vt:lpstr>          </vt:lpstr>
      <vt:lpstr>          </vt:lpstr>
      <vt:lpstr>     </vt:lpstr>
      <vt:lpstr>     </vt:lpstr>
      <vt:lpstr>        </vt:lpstr>
      <vt:lpstr>              </vt:lpstr>
      <vt:lpstr>              </vt:lpstr>
      <vt:lpstr>              </vt:lpstr>
      <vt:lpstr>              </vt:lpstr>
      <vt:lpstr>              </vt:lpstr>
      <vt:lpstr>        </vt:lpstr>
      <vt:lpstr>              </vt:lpstr>
      <vt:lpstr>        </vt:lpstr>
      <vt:lpstr>         </vt:lpstr>
      <vt:lpstr>        </vt:lpstr>
      <vt:lpstr>         </vt:lpstr>
      <vt:lpstr>        </vt:lpstr>
      <vt:lpstr>        </vt:lpstr>
      <vt:lpstr>        </vt:lpstr>
      <vt:lpstr>        </vt:lpstr>
      <vt:lpstr>              </vt:lpstr>
      <vt:lpstr>              </vt:lpstr>
      <vt:lpstr>              </vt:lpstr>
      <vt:lpstr>             </vt:lpstr>
      <vt:lpstr>             </vt:lpstr>
    </vt:vector>
  </TitlesOfParts>
  <Company>Sabor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mcipcic</dc:creator>
  <cp:lastModifiedBy>pc</cp:lastModifiedBy>
  <cp:revision>223</cp:revision>
  <cp:lastPrinted>2018-04-27T12:27:34Z</cp:lastPrinted>
  <dcterms:created xsi:type="dcterms:W3CDTF">2011-07-07T07:20:59Z</dcterms:created>
  <dcterms:modified xsi:type="dcterms:W3CDTF">2018-04-27T12:27:41Z</dcterms:modified>
</cp:coreProperties>
</file>